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7" r:id="rId4"/>
    <p:sldId id="258" r:id="rId5"/>
    <p:sldId id="259" r:id="rId6"/>
    <p:sldId id="261" r:id="rId7"/>
    <p:sldId id="260"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005FE6-39AC-4AA3-89C7-D2F211649D46}" type="datetimeFigureOut">
              <a:rPr lang="en-CA" smtClean="0"/>
              <a:t>05/12/2014</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890EA203-579D-4984-A4E7-16BADBABFE15}" type="slidenum">
              <a:rPr lang="en-CA" smtClean="0"/>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005FE6-39AC-4AA3-89C7-D2F211649D46}" type="datetimeFigureOut">
              <a:rPr lang="en-CA" smtClean="0"/>
              <a:t>05/12/2014</a:t>
            </a:fld>
            <a:endParaRPr lang="en-C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0EA203-579D-4984-A4E7-16BADBABFE15}" type="slidenum">
              <a:rPr lang="en-CA" smtClean="0"/>
              <a:t>‹#›</a:t>
            </a:fld>
            <a:endParaRPr lang="en-C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hyperlink" Target="http://www.youtube.com/watch?v=8kK2zwjRV0M"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Box 3"/>
          <p:cNvSpPr txBox="1">
            <a:spLocks noChangeArrowheads="1"/>
          </p:cNvSpPr>
          <p:nvPr/>
        </p:nvSpPr>
        <p:spPr bwMode="auto">
          <a:xfrm>
            <a:off x="0" y="0"/>
            <a:ext cx="9144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r>
              <a:rPr lang="en-US" sz="2800" b="1" u="sng"/>
              <a:t>Topic 5: When Plans Change</a:t>
            </a:r>
          </a:p>
          <a:p>
            <a:pPr algn="ctr"/>
            <a:endParaRPr lang="en-US" sz="2800"/>
          </a:p>
          <a:p>
            <a:r>
              <a:rPr lang="en-US" sz="2800" b="1"/>
              <a:t>DNA: The Secret Life</a:t>
            </a:r>
            <a:endParaRPr lang="en-US" sz="2800"/>
          </a:p>
          <a:p>
            <a:r>
              <a:rPr lang="en-US" sz="2800"/>
              <a:t>	Deoxyribonucleic acid , (DNA), is the molecule that is responsible for life. </a:t>
            </a:r>
          </a:p>
          <a:p>
            <a:endParaRPr lang="en-US" sz="2800"/>
          </a:p>
          <a:p>
            <a:r>
              <a:rPr lang="en-US" sz="2800"/>
              <a:t>	Chromosomes, (strands of DNA), are located in the nucleus of a cell. DNA controls everything the cells do. DNA is the genetic material that is passed on from parent to offspring.</a:t>
            </a:r>
          </a:p>
          <a:p>
            <a:endParaRPr lang="en-US" sz="2800"/>
          </a:p>
          <a:p>
            <a:r>
              <a:rPr lang="en-US" sz="2800" b="1"/>
              <a:t>The Structure of DNA</a:t>
            </a:r>
            <a:endParaRPr lang="en-US" sz="2800"/>
          </a:p>
          <a:p>
            <a:r>
              <a:rPr lang="en-US" sz="2800" b="1"/>
              <a:t>	</a:t>
            </a:r>
            <a:r>
              <a:rPr lang="en-US" sz="2800"/>
              <a:t>DNA is shaped like a coiled ladder, (spiral staircase). The sides consist of alternating sugars and phosphates. The rungs</a:t>
            </a:r>
            <a:endParaRPr lang="en-US" sz="2800" b="1"/>
          </a:p>
        </p:txBody>
      </p:sp>
    </p:spTree>
    <p:extLst>
      <p:ext uri="{BB962C8B-B14F-4D97-AF65-F5344CB8AC3E}">
        <p14:creationId xmlns:p14="http://schemas.microsoft.com/office/powerpoint/2010/main" val="3012460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40307"/>
          </a:xfrm>
          <a:prstGeom prst="rect">
            <a:avLst/>
          </a:prstGeom>
          <a:noFill/>
        </p:spPr>
        <p:txBody>
          <a:bodyPr wrap="square" rtlCol="0">
            <a:spAutoFit/>
          </a:bodyPr>
          <a:lstStyle/>
          <a:p>
            <a:r>
              <a:rPr lang="en-US" sz="3200" b="1" dirty="0" smtClean="0"/>
              <a:t>The Genetic Code</a:t>
            </a:r>
          </a:p>
          <a:p>
            <a:r>
              <a:rPr lang="en-US" sz="3200" dirty="0"/>
              <a:t>	</a:t>
            </a:r>
            <a:r>
              <a:rPr lang="en-US" sz="2800" dirty="0" smtClean="0"/>
              <a:t>Protein molecules make up the structure of the cells and tissues. They also control how a cell is formed and what functions it will perform. DNA that codes a specific protein is called a gene.</a:t>
            </a:r>
          </a:p>
          <a:p>
            <a:endParaRPr lang="en-US" sz="2800" dirty="0"/>
          </a:p>
          <a:p>
            <a:r>
              <a:rPr lang="en-US" sz="3200" b="1" dirty="0" smtClean="0"/>
              <a:t>Chromosomes</a:t>
            </a:r>
          </a:p>
          <a:p>
            <a:r>
              <a:rPr lang="en-US" sz="2800" b="1" dirty="0"/>
              <a:t>	</a:t>
            </a:r>
            <a:r>
              <a:rPr lang="en-US" sz="2800" dirty="0" smtClean="0"/>
              <a:t> These are tightly coiled strands of DNA. Humans “normally” have 46 chromosomes, (23 from the mother and 23 from the father). If a chromosome is “missing” a defect will result.  Each cell must have a complete set of chromosomes.</a:t>
            </a:r>
          </a:p>
          <a:p>
            <a:endParaRPr lang="en-US" sz="2800" b="1" dirty="0"/>
          </a:p>
          <a:p>
            <a:r>
              <a:rPr lang="en-US" sz="2800" b="1" dirty="0" smtClean="0"/>
              <a:t>***Cats have 38 chromosomes (19 from each parent)</a:t>
            </a:r>
          </a:p>
          <a:p>
            <a:r>
              <a:rPr lang="en-US" sz="2800" b="1" dirty="0" smtClean="0"/>
              <a:t>*** Horses have 32 chromosomes (16 from each parent)</a:t>
            </a:r>
          </a:p>
          <a:p>
            <a:endParaRPr lang="en-CA" sz="2800" b="1" dirty="0"/>
          </a:p>
        </p:txBody>
      </p:sp>
    </p:spTree>
    <p:extLst>
      <p:ext uri="{BB962C8B-B14F-4D97-AF65-F5344CB8AC3E}">
        <p14:creationId xmlns:p14="http://schemas.microsoft.com/office/powerpoint/2010/main" val="39297810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01%20Human%20Chromosome.jpg"/>
          <p:cNvPicPr>
            <a:picLocks noChangeAspect="1"/>
          </p:cNvPicPr>
          <p:nvPr/>
        </p:nvPicPr>
        <p:blipFill>
          <a:blip r:embed="rId2" cstate="print"/>
          <a:stretch>
            <a:fillRect/>
          </a:stretch>
        </p:blipFill>
        <p:spPr>
          <a:xfrm>
            <a:off x="0" y="0"/>
            <a:ext cx="4628913" cy="6858000"/>
          </a:xfrm>
          <a:prstGeom prst="rect">
            <a:avLst/>
          </a:prstGeom>
        </p:spPr>
      </p:pic>
      <p:pic>
        <p:nvPicPr>
          <p:cNvPr id="9" name="Picture 8" descr="chromosome1.jpg"/>
          <p:cNvPicPr>
            <a:picLocks noChangeAspect="1"/>
          </p:cNvPicPr>
          <p:nvPr/>
        </p:nvPicPr>
        <p:blipFill>
          <a:blip r:embed="rId3" cstate="print"/>
          <a:stretch>
            <a:fillRect/>
          </a:stretch>
        </p:blipFill>
        <p:spPr>
          <a:xfrm>
            <a:off x="4572000" y="0"/>
            <a:ext cx="4572000"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hromosomesDrosophilla.jpg"/>
          <p:cNvPicPr>
            <a:picLocks noChangeAspect="1"/>
          </p:cNvPicPr>
          <p:nvPr/>
        </p:nvPicPr>
        <p:blipFill>
          <a:blip r:embed="rId2" cstate="print"/>
          <a:stretch>
            <a:fillRect/>
          </a:stretch>
        </p:blipFill>
        <p:spPr>
          <a:xfrm>
            <a:off x="0" y="0"/>
            <a:ext cx="4427984" cy="3356992"/>
          </a:xfrm>
          <a:prstGeom prst="rect">
            <a:avLst/>
          </a:prstGeom>
        </p:spPr>
      </p:pic>
      <p:pic>
        <p:nvPicPr>
          <p:cNvPr id="5" name="Picture 4" descr="horse_chromosomes_thumb.jpg"/>
          <p:cNvPicPr>
            <a:picLocks noChangeAspect="1"/>
          </p:cNvPicPr>
          <p:nvPr/>
        </p:nvPicPr>
        <p:blipFill>
          <a:blip r:embed="rId3" cstate="print"/>
          <a:stretch>
            <a:fillRect/>
          </a:stretch>
        </p:blipFill>
        <p:spPr>
          <a:xfrm>
            <a:off x="5508104" y="0"/>
            <a:ext cx="3635896" cy="3284984"/>
          </a:xfrm>
          <a:prstGeom prst="rect">
            <a:avLst/>
          </a:prstGeom>
        </p:spPr>
      </p:pic>
      <p:sp>
        <p:nvSpPr>
          <p:cNvPr id="6" name="TextBox 5"/>
          <p:cNvSpPr txBox="1"/>
          <p:nvPr/>
        </p:nvSpPr>
        <p:spPr>
          <a:xfrm>
            <a:off x="0" y="3645024"/>
            <a:ext cx="4499992" cy="523220"/>
          </a:xfrm>
          <a:prstGeom prst="rect">
            <a:avLst/>
          </a:prstGeom>
          <a:noFill/>
        </p:spPr>
        <p:txBody>
          <a:bodyPr wrap="square" rtlCol="0">
            <a:spAutoFit/>
          </a:bodyPr>
          <a:lstStyle/>
          <a:p>
            <a:pPr algn="ctr"/>
            <a:r>
              <a:rPr lang="en-US" sz="2800" dirty="0" smtClean="0"/>
              <a:t>Cat Chromosomes</a:t>
            </a:r>
            <a:endParaRPr lang="en-CA" sz="2800" dirty="0"/>
          </a:p>
        </p:txBody>
      </p:sp>
      <p:sp>
        <p:nvSpPr>
          <p:cNvPr id="7" name="TextBox 6"/>
          <p:cNvSpPr txBox="1"/>
          <p:nvPr/>
        </p:nvSpPr>
        <p:spPr>
          <a:xfrm>
            <a:off x="4644008" y="3717032"/>
            <a:ext cx="4499992" cy="523220"/>
          </a:xfrm>
          <a:prstGeom prst="rect">
            <a:avLst/>
          </a:prstGeom>
          <a:noFill/>
        </p:spPr>
        <p:txBody>
          <a:bodyPr wrap="square" rtlCol="0">
            <a:spAutoFit/>
          </a:bodyPr>
          <a:lstStyle/>
          <a:p>
            <a:pPr algn="ctr"/>
            <a:r>
              <a:rPr lang="en-US" sz="2800" dirty="0" smtClean="0"/>
              <a:t>Horse Chromosomes</a:t>
            </a:r>
            <a:endParaRPr lang="en-CA" sz="2800" dirty="0"/>
          </a:p>
        </p:txBody>
      </p:sp>
      <p:sp>
        <p:nvSpPr>
          <p:cNvPr id="2" name="TextBox 1"/>
          <p:cNvSpPr txBox="1"/>
          <p:nvPr/>
        </p:nvSpPr>
        <p:spPr>
          <a:xfrm>
            <a:off x="395536" y="4437112"/>
            <a:ext cx="8064896" cy="646331"/>
          </a:xfrm>
          <a:prstGeom prst="rect">
            <a:avLst/>
          </a:prstGeom>
          <a:noFill/>
        </p:spPr>
        <p:txBody>
          <a:bodyPr wrap="square" rtlCol="0">
            <a:spAutoFit/>
          </a:bodyPr>
          <a:lstStyle/>
          <a:p>
            <a:r>
              <a:rPr lang="en-US" dirty="0">
                <a:hlinkClick r:id="rId4"/>
              </a:rPr>
              <a:t>http://</a:t>
            </a:r>
            <a:r>
              <a:rPr lang="en-US" dirty="0" smtClean="0">
                <a:hlinkClick r:id="rId4"/>
              </a:rPr>
              <a:t>www.youtube.com/watch?v=8kK2zwjRV0M</a:t>
            </a: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2739211"/>
          </a:xfrm>
          <a:prstGeom prst="rect">
            <a:avLst/>
          </a:prstGeom>
          <a:noFill/>
        </p:spPr>
        <p:txBody>
          <a:bodyPr wrap="square" rtlCol="0">
            <a:spAutoFit/>
          </a:bodyPr>
          <a:lstStyle/>
          <a:p>
            <a:r>
              <a:rPr lang="en-US" sz="3200" b="1" dirty="0" smtClean="0"/>
              <a:t>Normal Body Cell, (Somatic) Replacement</a:t>
            </a:r>
            <a:endParaRPr lang="en-US" sz="3200" dirty="0" smtClean="0"/>
          </a:p>
          <a:p>
            <a:r>
              <a:rPr lang="en-US" sz="2800" b="1" dirty="0"/>
              <a:t>	</a:t>
            </a:r>
            <a:r>
              <a:rPr lang="en-US" sz="2800" b="1" dirty="0" smtClean="0"/>
              <a:t>Multi-cellular organisms cells divide for growth, repair and replacement of tissues. Prior to dividing a copy of each chromosome is made. The cell then divides by </a:t>
            </a:r>
            <a:r>
              <a:rPr lang="en-US" sz="2800" b="1" u="sng" dirty="0" smtClean="0"/>
              <a:t>mitosis</a:t>
            </a:r>
            <a:r>
              <a:rPr lang="en-US" sz="2800" b="1" dirty="0" smtClean="0"/>
              <a:t>. This process essentially splits the cell into two new cells that are genetically identical to each other and the original cell.</a:t>
            </a:r>
            <a:endParaRPr lang="en-CA" sz="2800" b="1" dirty="0"/>
          </a:p>
        </p:txBody>
      </p:sp>
      <p:pic>
        <p:nvPicPr>
          <p:cNvPr id="3" name="Picture 2" descr="800px-major_events_in_mitosis-svg.png"/>
          <p:cNvPicPr>
            <a:picLocks noChangeAspect="1"/>
          </p:cNvPicPr>
          <p:nvPr/>
        </p:nvPicPr>
        <p:blipFill>
          <a:blip r:embed="rId2" cstate="print"/>
          <a:stretch>
            <a:fillRect/>
          </a:stretch>
        </p:blipFill>
        <p:spPr>
          <a:xfrm>
            <a:off x="683568" y="3212976"/>
            <a:ext cx="7620000" cy="2771775"/>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3662541"/>
          </a:xfrm>
          <a:prstGeom prst="rect">
            <a:avLst/>
          </a:prstGeom>
          <a:noFill/>
        </p:spPr>
        <p:txBody>
          <a:bodyPr wrap="square" rtlCol="0">
            <a:spAutoFit/>
          </a:bodyPr>
          <a:lstStyle/>
          <a:p>
            <a:r>
              <a:rPr lang="en-US" sz="3200" dirty="0" smtClean="0"/>
              <a:t>Life Spans of Different Human Body Cells</a:t>
            </a:r>
          </a:p>
          <a:p>
            <a:endParaRPr lang="en-US" sz="3200" dirty="0"/>
          </a:p>
          <a:p>
            <a:r>
              <a:rPr lang="en-US" sz="2800" dirty="0" smtClean="0"/>
              <a:t>	Brain  			30 – 50 Years</a:t>
            </a:r>
          </a:p>
          <a:p>
            <a:r>
              <a:rPr lang="en-US" sz="2800" dirty="0"/>
              <a:t>	</a:t>
            </a:r>
            <a:r>
              <a:rPr lang="en-US" sz="2800" dirty="0" smtClean="0"/>
              <a:t>Red blood 		120 days</a:t>
            </a:r>
          </a:p>
          <a:p>
            <a:r>
              <a:rPr lang="en-US" sz="2800" dirty="0"/>
              <a:t>	</a:t>
            </a:r>
            <a:r>
              <a:rPr lang="en-US" sz="2800" dirty="0" smtClean="0"/>
              <a:t>Stomach lining	2 days</a:t>
            </a:r>
          </a:p>
          <a:p>
            <a:r>
              <a:rPr lang="en-US" sz="2800" dirty="0"/>
              <a:t>	</a:t>
            </a:r>
            <a:r>
              <a:rPr lang="en-US" sz="2800" dirty="0" smtClean="0"/>
              <a:t>Liver			200 days</a:t>
            </a:r>
          </a:p>
          <a:p>
            <a:r>
              <a:rPr lang="en-US" sz="2800" dirty="0"/>
              <a:t>	</a:t>
            </a:r>
            <a:r>
              <a:rPr lang="en-US" sz="2800" dirty="0" smtClean="0"/>
              <a:t>Intestine lining	3</a:t>
            </a:r>
          </a:p>
          <a:p>
            <a:r>
              <a:rPr lang="en-US" sz="2800" dirty="0"/>
              <a:t>	</a:t>
            </a:r>
            <a:r>
              <a:rPr lang="en-US" sz="2800" dirty="0" smtClean="0"/>
              <a:t>Skin cells		20 </a:t>
            </a:r>
            <a:endParaRPr lang="en-CA"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186309"/>
          </a:xfrm>
          <a:prstGeom prst="rect">
            <a:avLst/>
          </a:prstGeom>
          <a:noFill/>
        </p:spPr>
        <p:txBody>
          <a:bodyPr wrap="square" rtlCol="0">
            <a:spAutoFit/>
          </a:bodyPr>
          <a:lstStyle/>
          <a:p>
            <a:r>
              <a:rPr lang="en-US" sz="3200" b="1" dirty="0" smtClean="0"/>
              <a:t>Sex Cells</a:t>
            </a:r>
            <a:endParaRPr lang="en-US" sz="3200" dirty="0" smtClean="0"/>
          </a:p>
          <a:p>
            <a:r>
              <a:rPr lang="en-US" sz="2800" b="1" dirty="0"/>
              <a:t>	</a:t>
            </a:r>
            <a:r>
              <a:rPr lang="en-US" sz="2800" b="1" dirty="0" smtClean="0"/>
              <a:t>These cells, (sperm and eggs) contain only 23 chromosomes. Only when the two sex cells join creating a zygote does the new cell have a complete set of 46. Sex cells undergo </a:t>
            </a:r>
            <a:r>
              <a:rPr lang="en-US" sz="2800" b="1" u="sng" dirty="0" smtClean="0"/>
              <a:t>meiosis.</a:t>
            </a:r>
            <a:r>
              <a:rPr lang="en-US" sz="2800" b="1" dirty="0" smtClean="0"/>
              <a:t> In this process the cell divides twice not once. The gametes will only have half the original chromosomes of the parent cell. This results in 8.4 million different combinations of the chromosomes when a sperm joins with an egg. </a:t>
            </a:r>
          </a:p>
          <a:p>
            <a:r>
              <a:rPr lang="en-US" sz="2800" b="1" dirty="0"/>
              <a:t>	</a:t>
            </a:r>
            <a:r>
              <a:rPr lang="en-US" sz="2800" b="1" dirty="0" smtClean="0"/>
              <a:t>There are two sex chromosomes X and Y. Females have two X’s and males have an X and a Y. Each egg cell formed in a female gets a X chromosome where a sperm cell will get either an X or a Y. It is the sperm type that determines the gender of the zygote.</a:t>
            </a:r>
            <a:endParaRPr lang="en-CA" sz="28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xy.gif"/>
          <p:cNvPicPr>
            <a:picLocks noChangeAspect="1"/>
          </p:cNvPicPr>
          <p:nvPr/>
        </p:nvPicPr>
        <p:blipFill>
          <a:blip r:embed="rId2" cstate="print"/>
          <a:stretch>
            <a:fillRect/>
          </a:stretch>
        </p:blipFill>
        <p:spPr>
          <a:xfrm>
            <a:off x="0" y="0"/>
            <a:ext cx="6084168" cy="3848100"/>
          </a:xfrm>
          <a:prstGeom prst="rect">
            <a:avLst/>
          </a:prstGeom>
        </p:spPr>
      </p:pic>
      <p:sp>
        <p:nvSpPr>
          <p:cNvPr id="3" name="TextBox 2"/>
          <p:cNvSpPr txBox="1"/>
          <p:nvPr/>
        </p:nvSpPr>
        <p:spPr>
          <a:xfrm>
            <a:off x="0" y="3861048"/>
            <a:ext cx="6084168" cy="523220"/>
          </a:xfrm>
          <a:prstGeom prst="rect">
            <a:avLst/>
          </a:prstGeom>
          <a:noFill/>
        </p:spPr>
        <p:txBody>
          <a:bodyPr wrap="square" rtlCol="0">
            <a:spAutoFit/>
          </a:bodyPr>
          <a:lstStyle/>
          <a:p>
            <a:r>
              <a:rPr lang="en-US" sz="2800" dirty="0" smtClean="0"/>
              <a:t>X Chromosome</a:t>
            </a:r>
            <a:r>
              <a:rPr lang="en-US" dirty="0"/>
              <a:t> </a:t>
            </a:r>
            <a:r>
              <a:rPr lang="en-US" dirty="0" smtClean="0"/>
              <a:t>                </a:t>
            </a:r>
            <a:r>
              <a:rPr lang="en-US" sz="2800" dirty="0" smtClean="0"/>
              <a:t>Y Chromosome </a:t>
            </a:r>
            <a:endParaRPr lang="en-CA"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42</Words>
  <Application>Microsoft Office PowerPoint</Application>
  <PresentationFormat>On-screen Show (4:3)</PresentationFormat>
  <Paragraphs>34</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Shute Family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Joey</dc:creator>
  <cp:lastModifiedBy>Joey Shute</cp:lastModifiedBy>
  <cp:revision>13</cp:revision>
  <dcterms:created xsi:type="dcterms:W3CDTF">2010-12-07T03:15:10Z</dcterms:created>
  <dcterms:modified xsi:type="dcterms:W3CDTF">2014-12-05T16:08:53Z</dcterms:modified>
</cp:coreProperties>
</file>