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364682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364074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30313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3200199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382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505319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318508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50822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423298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07746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9C3612-A6B5-4DF4-83C3-45FC755A687D}"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72221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C3612-A6B5-4DF4-83C3-45FC755A687D}" type="datetimeFigureOut">
              <a:rPr lang="en-US" smtClean="0"/>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81113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9C3612-A6B5-4DF4-83C3-45FC755A687D}" type="datetimeFigureOut">
              <a:rPr lang="en-US" smtClean="0"/>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29127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C3612-A6B5-4DF4-83C3-45FC755A687D}" type="datetimeFigureOut">
              <a:rPr lang="en-US" smtClean="0"/>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62473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C3612-A6B5-4DF4-83C3-45FC755A687D}"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100135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C3612-A6B5-4DF4-83C3-45FC755A687D}"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t>‹#›</a:t>
            </a:fld>
            <a:endParaRPr lang="en-US"/>
          </a:p>
        </p:txBody>
      </p:sp>
    </p:spTree>
    <p:extLst>
      <p:ext uri="{BB962C8B-B14F-4D97-AF65-F5344CB8AC3E}">
        <p14:creationId xmlns:p14="http://schemas.microsoft.com/office/powerpoint/2010/main" val="75666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9C3612-A6B5-4DF4-83C3-45FC755A687D}" type="datetimeFigureOut">
              <a:rPr lang="en-US" smtClean="0"/>
              <a:t>5/28/2014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480024-F1CE-43F0-A939-5DEB9E24877A}" type="slidenum">
              <a:rPr lang="en-US" smtClean="0"/>
              <a:t>‹#›</a:t>
            </a:fld>
            <a:endParaRPr lang="en-US"/>
          </a:p>
        </p:txBody>
      </p:sp>
    </p:spTree>
    <p:extLst>
      <p:ext uri="{BB962C8B-B14F-4D97-AF65-F5344CB8AC3E}">
        <p14:creationId xmlns:p14="http://schemas.microsoft.com/office/powerpoint/2010/main" val="122873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5109091"/>
          </a:xfrm>
          <a:prstGeom prst="rect">
            <a:avLst/>
          </a:prstGeom>
          <a:noFill/>
        </p:spPr>
        <p:txBody>
          <a:bodyPr wrap="square" rtlCol="0">
            <a:spAutoFit/>
          </a:bodyPr>
          <a:lstStyle/>
          <a:p>
            <a:r>
              <a:rPr lang="en-US" sz="2000" b="1" dirty="0" smtClean="0"/>
              <a:t>Topic </a:t>
            </a:r>
            <a:r>
              <a:rPr lang="en-US" sz="2000" b="1" dirty="0"/>
              <a:t>5 - Getting Away From It All </a:t>
            </a:r>
            <a:endParaRPr lang="en-US" sz="2000" b="1" dirty="0" smtClean="0"/>
          </a:p>
          <a:p>
            <a:endParaRPr lang="en-US" dirty="0"/>
          </a:p>
          <a:p>
            <a:r>
              <a:rPr lang="en-US" dirty="0"/>
              <a:t>Exploitation of the environment happens all the time. As the world population grows waste production also grows and the proper handling of this waste is a concern. </a:t>
            </a:r>
            <a:endParaRPr lang="en-US" dirty="0" smtClean="0"/>
          </a:p>
          <a:p>
            <a:endParaRPr lang="en-US" dirty="0"/>
          </a:p>
          <a:p>
            <a:r>
              <a:rPr lang="en-US" dirty="0" smtClean="0"/>
              <a:t>(Video)</a:t>
            </a:r>
          </a:p>
          <a:p>
            <a:endParaRPr lang="en-US" dirty="0"/>
          </a:p>
          <a:p>
            <a:endParaRPr lang="en-US" dirty="0"/>
          </a:p>
          <a:p>
            <a:r>
              <a:rPr lang="en-US" dirty="0"/>
              <a:t> </a:t>
            </a:r>
            <a:r>
              <a:rPr lang="en-US" b="1" u="sng" dirty="0" smtClean="0"/>
              <a:t>Environmental Monitoring </a:t>
            </a:r>
            <a:endParaRPr lang="en-US" u="sng" dirty="0"/>
          </a:p>
          <a:p>
            <a:r>
              <a:rPr lang="en-US" dirty="0"/>
              <a:t>All wastes entering the environment are potentially harmful and must be broken down into non-polluting compounds, or be treated to reduce the harmful effects these wastes can have</a:t>
            </a:r>
            <a:r>
              <a:rPr lang="en-US" dirty="0" smtClean="0"/>
              <a:t>.</a:t>
            </a:r>
          </a:p>
          <a:p>
            <a:endParaRPr lang="en-US" dirty="0"/>
          </a:p>
          <a:p>
            <a:r>
              <a:rPr lang="en-US" dirty="0" smtClean="0"/>
              <a:t> </a:t>
            </a:r>
            <a:r>
              <a:rPr lang="en-US" b="1" dirty="0"/>
              <a:t>Non-persistent</a:t>
            </a:r>
            <a:r>
              <a:rPr lang="en-US" dirty="0"/>
              <a:t> wastes care naturally degraded. </a:t>
            </a:r>
            <a:r>
              <a:rPr lang="en-US" b="1" dirty="0"/>
              <a:t>Persistent</a:t>
            </a:r>
            <a:r>
              <a:rPr lang="en-US" dirty="0"/>
              <a:t> pollutants accumulate and take a long time to degrade</a:t>
            </a:r>
            <a:r>
              <a:rPr lang="en-US" dirty="0" smtClean="0"/>
              <a:t>.</a:t>
            </a:r>
          </a:p>
          <a:p>
            <a:endParaRPr lang="en-US" dirty="0"/>
          </a:p>
          <a:p>
            <a:r>
              <a:rPr lang="en-US" dirty="0" smtClean="0"/>
              <a:t> </a:t>
            </a:r>
            <a:r>
              <a:rPr lang="en-US" dirty="0"/>
              <a:t>It is the concentration of these wastes that can affect living organisms. </a:t>
            </a:r>
          </a:p>
        </p:txBody>
      </p:sp>
    </p:spTree>
    <p:extLst>
      <p:ext uri="{BB962C8B-B14F-4D97-AF65-F5344CB8AC3E}">
        <p14:creationId xmlns:p14="http://schemas.microsoft.com/office/powerpoint/2010/main" val="352679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1754326"/>
          </a:xfrm>
          <a:prstGeom prst="rect">
            <a:avLst/>
          </a:prstGeom>
          <a:noFill/>
        </p:spPr>
        <p:txBody>
          <a:bodyPr wrap="square" rtlCol="0">
            <a:spAutoFit/>
          </a:bodyPr>
          <a:lstStyle/>
          <a:p>
            <a:r>
              <a:rPr lang="en-US" dirty="0" smtClean="0"/>
              <a:t>Monitoring:</a:t>
            </a:r>
          </a:p>
          <a:p>
            <a:r>
              <a:rPr lang="en-US" dirty="0" smtClean="0"/>
              <a:t>Clarity </a:t>
            </a:r>
            <a:r>
              <a:rPr lang="en-US" dirty="0"/>
              <a:t>may be one </a:t>
            </a:r>
            <a:r>
              <a:rPr lang="en-US" b="1" dirty="0"/>
              <a:t>indicator</a:t>
            </a:r>
            <a:r>
              <a:rPr lang="en-US" dirty="0"/>
              <a:t>, but clear water does not indicate what chemicals are present. </a:t>
            </a:r>
            <a:endParaRPr lang="en-US" dirty="0" smtClean="0"/>
          </a:p>
          <a:p>
            <a:endParaRPr lang="en-US" dirty="0"/>
          </a:p>
          <a:p>
            <a:r>
              <a:rPr lang="en-US" dirty="0" smtClean="0"/>
              <a:t>Water </a:t>
            </a:r>
            <a:r>
              <a:rPr lang="en-US" dirty="0"/>
              <a:t>Quality is determined using </a:t>
            </a:r>
            <a:r>
              <a:rPr lang="en-US" b="1" dirty="0"/>
              <a:t>chemical and biological indicators</a:t>
            </a:r>
            <a:r>
              <a:rPr lang="en-US" dirty="0"/>
              <a:t> according to what the water is going to be used for.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520" y="2474264"/>
            <a:ext cx="4064000" cy="25019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8365" y="2229565"/>
            <a:ext cx="6834389" cy="4319342"/>
          </a:xfrm>
          <a:prstGeom prst="rect">
            <a:avLst/>
          </a:prstGeom>
        </p:spPr>
      </p:pic>
    </p:spTree>
    <p:extLst>
      <p:ext uri="{BB962C8B-B14F-4D97-AF65-F5344CB8AC3E}">
        <p14:creationId xmlns:p14="http://schemas.microsoft.com/office/powerpoint/2010/main" val="88806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2308324"/>
          </a:xfrm>
          <a:prstGeom prst="rect">
            <a:avLst/>
          </a:prstGeom>
          <a:noFill/>
        </p:spPr>
        <p:txBody>
          <a:bodyPr wrap="square" rtlCol="0">
            <a:spAutoFit/>
          </a:bodyPr>
          <a:lstStyle/>
          <a:p>
            <a:r>
              <a:rPr lang="en-US" dirty="0" smtClean="0"/>
              <a:t> </a:t>
            </a:r>
            <a:r>
              <a:rPr lang="en-US" b="1" u="sng" dirty="0"/>
              <a:t>Biological Indicators of Water Quality </a:t>
            </a:r>
            <a:endParaRPr lang="en-US" b="1" u="sng" dirty="0" smtClean="0"/>
          </a:p>
          <a:p>
            <a:endParaRPr lang="en-US" b="1" u="sng" dirty="0"/>
          </a:p>
          <a:p>
            <a:r>
              <a:rPr lang="en-US" dirty="0" smtClean="0"/>
              <a:t>Most </a:t>
            </a:r>
            <a:r>
              <a:rPr lang="en-US" dirty="0"/>
              <a:t>types of pollution adversely affect water quality and directly affect living organisms. Microscopic organisms (bacteria) can cause serious health problems if they are present in sufficient numbers. Samples are taken to identify their presence to avoid contamination of the water supply. 	</a:t>
            </a:r>
          </a:p>
          <a:p>
            <a:endParaRPr lang="en-US" dirty="0" smtClean="0"/>
          </a:p>
          <a:p>
            <a:r>
              <a:rPr lang="en-US" dirty="0" smtClean="0"/>
              <a:t>Aquatic </a:t>
            </a:r>
            <a:r>
              <a:rPr lang="en-US" dirty="0"/>
              <a:t>Invertebrate Identification: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9307" y="2305317"/>
            <a:ext cx="6899104" cy="4417455"/>
          </a:xfrm>
          <a:prstGeom prst="rect">
            <a:avLst/>
          </a:prstGeom>
        </p:spPr>
      </p:pic>
      <p:sp>
        <p:nvSpPr>
          <p:cNvPr id="6" name="TextBox 5"/>
          <p:cNvSpPr txBox="1"/>
          <p:nvPr/>
        </p:nvSpPr>
        <p:spPr>
          <a:xfrm>
            <a:off x="824248" y="2820473"/>
            <a:ext cx="3580327" cy="369332"/>
          </a:xfrm>
          <a:prstGeom prst="rect">
            <a:avLst/>
          </a:prstGeom>
          <a:noFill/>
        </p:spPr>
        <p:txBody>
          <a:bodyPr wrap="square" rtlCol="0">
            <a:spAutoFit/>
          </a:bodyPr>
          <a:lstStyle/>
          <a:p>
            <a:r>
              <a:rPr lang="en-US" dirty="0" smtClean="0"/>
              <a:t>Be familiar with Page 231/233</a:t>
            </a:r>
            <a:endParaRPr lang="en-US" dirty="0"/>
          </a:p>
        </p:txBody>
      </p:sp>
    </p:spTree>
    <p:extLst>
      <p:ext uri="{BB962C8B-B14F-4D97-AF65-F5344CB8AC3E}">
        <p14:creationId xmlns:p14="http://schemas.microsoft.com/office/powerpoint/2010/main" val="130199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3139321"/>
          </a:xfrm>
          <a:prstGeom prst="rect">
            <a:avLst/>
          </a:prstGeom>
          <a:noFill/>
        </p:spPr>
        <p:txBody>
          <a:bodyPr wrap="square" rtlCol="0">
            <a:spAutoFit/>
          </a:bodyPr>
          <a:lstStyle/>
          <a:p>
            <a:r>
              <a:rPr lang="en-US" dirty="0" smtClean="0"/>
              <a:t> Aquatic </a:t>
            </a:r>
            <a:r>
              <a:rPr lang="en-US" dirty="0"/>
              <a:t>Environments are places where </a:t>
            </a:r>
            <a:r>
              <a:rPr lang="en-US" b="1" dirty="0" err="1"/>
              <a:t>macroinvertebrates</a:t>
            </a:r>
            <a:r>
              <a:rPr lang="en-US" dirty="0"/>
              <a:t> – </a:t>
            </a:r>
            <a:r>
              <a:rPr lang="en-US" u="sng" dirty="0"/>
              <a:t>visible to the human </a:t>
            </a:r>
            <a:r>
              <a:rPr lang="en-US" u="sng" dirty="0" smtClean="0"/>
              <a:t>eye, </a:t>
            </a:r>
            <a:r>
              <a:rPr lang="en-US" u="sng" dirty="0"/>
              <a:t>without a backbone</a:t>
            </a:r>
            <a:r>
              <a:rPr lang="en-US" dirty="0"/>
              <a:t> - live depending on the pH level and the amount of dissolved oxygen present. </a:t>
            </a:r>
            <a:endParaRPr lang="en-US" dirty="0" smtClean="0"/>
          </a:p>
          <a:p>
            <a:endParaRPr lang="en-US" dirty="0"/>
          </a:p>
          <a:p>
            <a:endParaRPr lang="en-US" dirty="0"/>
          </a:p>
          <a:p>
            <a:r>
              <a:rPr lang="en-US" dirty="0"/>
              <a:t>T</a:t>
            </a:r>
            <a:r>
              <a:rPr lang="en-US" dirty="0" smtClean="0"/>
              <a:t>here </a:t>
            </a:r>
            <a:r>
              <a:rPr lang="en-US" dirty="0"/>
              <a:t>will likely be no fish, shrimp, mayfly or stonefly invertebrates in water that has a pH below 5.0 </a:t>
            </a:r>
            <a:endParaRPr lang="en-US" dirty="0" smtClean="0"/>
          </a:p>
          <a:p>
            <a:endParaRPr lang="en-US" dirty="0"/>
          </a:p>
          <a:p>
            <a:r>
              <a:rPr lang="en-US" dirty="0"/>
              <a:t>W</a:t>
            </a:r>
            <a:r>
              <a:rPr lang="en-US" dirty="0" smtClean="0"/>
              <a:t>orms</a:t>
            </a:r>
            <a:r>
              <a:rPr lang="en-US" dirty="0"/>
              <a:t>, leeches and midge larva thrive in polluted water, as they require only small amounts of dissolved oxygen for survival 	</a:t>
            </a:r>
          </a:p>
          <a:p>
            <a:r>
              <a:rPr lang="en-US" dirty="0"/>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3236756"/>
            <a:ext cx="3429000" cy="24193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6355" y="3142445"/>
            <a:ext cx="4389013" cy="2730321"/>
          </a:xfrm>
          <a:prstGeom prst="rect">
            <a:avLst/>
          </a:prstGeom>
        </p:spPr>
      </p:pic>
    </p:spTree>
    <p:extLst>
      <p:ext uri="{BB962C8B-B14F-4D97-AF65-F5344CB8AC3E}">
        <p14:creationId xmlns:p14="http://schemas.microsoft.com/office/powerpoint/2010/main" val="424242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6186309"/>
          </a:xfrm>
          <a:prstGeom prst="rect">
            <a:avLst/>
          </a:prstGeom>
          <a:noFill/>
        </p:spPr>
        <p:txBody>
          <a:bodyPr wrap="square" rtlCol="0">
            <a:spAutoFit/>
          </a:bodyPr>
          <a:lstStyle/>
          <a:p>
            <a:r>
              <a:rPr lang="en-US" b="1" dirty="0" smtClean="0"/>
              <a:t>Chemical </a:t>
            </a:r>
            <a:r>
              <a:rPr lang="en-US" b="1" dirty="0"/>
              <a:t>indicators </a:t>
            </a:r>
            <a:r>
              <a:rPr lang="en-US" dirty="0"/>
              <a:t>of water quality include: dissolved oxygen, acidity, heavy metals, nitrogen, phosphorus, pesticides, salts – such as sodium chloride and magnesium sulfate. 	</a:t>
            </a:r>
          </a:p>
          <a:p>
            <a:endParaRPr lang="en-US" dirty="0" smtClean="0"/>
          </a:p>
          <a:p>
            <a:r>
              <a:rPr lang="en-US" dirty="0" smtClean="0"/>
              <a:t>***Know these indicators***</a:t>
            </a:r>
          </a:p>
          <a:p>
            <a:endParaRPr lang="en-US" dirty="0"/>
          </a:p>
          <a:p>
            <a:r>
              <a:rPr lang="en-US" b="1" u="sng" dirty="0" smtClean="0"/>
              <a:t>Point </a:t>
            </a:r>
            <a:r>
              <a:rPr lang="en-US" b="1" u="sng" dirty="0"/>
              <a:t>Versus Non-point Sources </a:t>
            </a:r>
            <a:endParaRPr lang="en-US" b="1" u="sng" dirty="0" smtClean="0"/>
          </a:p>
          <a:p>
            <a:endParaRPr lang="en-US" u="sng" dirty="0"/>
          </a:p>
          <a:p>
            <a:r>
              <a:rPr lang="en-US" dirty="0"/>
              <a:t>Pollutants entering the environment from specific locations are point source pollutants. These are easy to monitor and control. </a:t>
            </a:r>
            <a:endParaRPr lang="en-US" dirty="0" smtClean="0"/>
          </a:p>
          <a:p>
            <a:endParaRPr lang="en-US" dirty="0"/>
          </a:p>
          <a:p>
            <a:r>
              <a:rPr lang="en-US" dirty="0" smtClean="0"/>
              <a:t>Non-point </a:t>
            </a:r>
            <a:r>
              <a:rPr lang="en-US" dirty="0"/>
              <a:t>source pollutants are those that enter the environment from locations that cannot be easily monitored or controlled. </a:t>
            </a:r>
            <a:r>
              <a:rPr lang="en-US" b="1" dirty="0"/>
              <a:t>They occur as a result of run-off or leaching and they get dispersed quickly.</a:t>
            </a:r>
            <a:r>
              <a:rPr lang="en-US" dirty="0"/>
              <a:t> </a:t>
            </a:r>
            <a:endParaRPr lang="en-US" dirty="0" smtClean="0"/>
          </a:p>
          <a:p>
            <a:endParaRPr lang="en-US" dirty="0"/>
          </a:p>
          <a:p>
            <a:r>
              <a:rPr lang="en-US" dirty="0" smtClean="0"/>
              <a:t>Agencies </a:t>
            </a:r>
            <a:r>
              <a:rPr lang="en-US" dirty="0"/>
              <a:t>set regulations and monitoring protocols to determine amounts affecting the environment. </a:t>
            </a:r>
            <a:endParaRPr lang="en-US" dirty="0" smtClean="0"/>
          </a:p>
          <a:p>
            <a:endParaRPr lang="en-US" dirty="0"/>
          </a:p>
          <a:p>
            <a:r>
              <a:rPr lang="en-US" dirty="0" smtClean="0"/>
              <a:t>The </a:t>
            </a:r>
            <a:r>
              <a:rPr lang="en-US" dirty="0"/>
              <a:t>4Rs – Reduce, Reuse, Recycle and Recover - have provided a basic framework to reduce the amount of waste pollutants that are produced</a:t>
            </a:r>
            <a:r>
              <a:rPr lang="en-US" dirty="0" smtClean="0"/>
              <a:t>.</a:t>
            </a:r>
          </a:p>
          <a:p>
            <a:endParaRPr lang="en-US" dirty="0"/>
          </a:p>
          <a:p>
            <a:r>
              <a:rPr lang="en-US" dirty="0"/>
              <a:t>	</a:t>
            </a:r>
          </a:p>
        </p:txBody>
      </p:sp>
    </p:spTree>
    <p:extLst>
      <p:ext uri="{BB962C8B-B14F-4D97-AF65-F5344CB8AC3E}">
        <p14:creationId xmlns:p14="http://schemas.microsoft.com/office/powerpoint/2010/main" val="25890901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309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Company>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Joey Shute</dc:creator>
  <cp:lastModifiedBy>Joey Shute</cp:lastModifiedBy>
  <cp:revision>14</cp:revision>
  <dcterms:created xsi:type="dcterms:W3CDTF">2013-05-29T18:18:57Z</dcterms:created>
  <dcterms:modified xsi:type="dcterms:W3CDTF">2014-05-28T18:14:41Z</dcterms:modified>
</cp:coreProperties>
</file>