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51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F778CB4-782B-4972-81D4-E9277C189DA5}" type="datetimeFigureOut">
              <a:rPr lang="en-US" smtClean="0"/>
              <a:t>4/27/2016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0D778B-A677-4D85-B9B9-E59A42A259E0}"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F778CB4-782B-4972-81D4-E9277C189DA5}" type="datetimeFigureOut">
              <a:rPr lang="en-US" smtClean="0"/>
              <a:t>4/27/2016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0D778B-A677-4D85-B9B9-E59A42A259E0}"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F778CB4-782B-4972-81D4-E9277C189DA5}" type="datetimeFigureOut">
              <a:rPr lang="en-US" smtClean="0"/>
              <a:t>4/27/2016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0D778B-A677-4D85-B9B9-E59A42A259E0}"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F778CB4-782B-4972-81D4-E9277C189DA5}" type="datetimeFigureOut">
              <a:rPr lang="en-US" smtClean="0"/>
              <a:t>4/27/2016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0D778B-A677-4D85-B9B9-E59A42A259E0}"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F778CB4-782B-4972-81D4-E9277C189DA5}" type="datetimeFigureOut">
              <a:rPr lang="en-US" smtClean="0"/>
              <a:t>4/27/2016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0D778B-A677-4D85-B9B9-E59A42A259E0}"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F778CB4-782B-4972-81D4-E9277C189DA5}" type="datetimeFigureOut">
              <a:rPr lang="en-US" smtClean="0"/>
              <a:t>4/27/2016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0D778B-A677-4D85-B9B9-E59A42A259E0}"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F778CB4-782B-4972-81D4-E9277C189DA5}" type="datetimeFigureOut">
              <a:rPr lang="en-US" smtClean="0"/>
              <a:t>4/27/2016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D0D778B-A677-4D85-B9B9-E59A42A259E0}"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F778CB4-782B-4972-81D4-E9277C189DA5}" type="datetimeFigureOut">
              <a:rPr lang="en-US" smtClean="0"/>
              <a:t>4/27/2016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D0D778B-A677-4D85-B9B9-E59A42A259E0}"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F778CB4-782B-4972-81D4-E9277C189DA5}" type="datetimeFigureOut">
              <a:rPr lang="en-US" smtClean="0"/>
              <a:t>4/27/2016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D0D778B-A677-4D85-B9B9-E59A42A259E0}"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F778CB4-782B-4972-81D4-E9277C189DA5}" type="datetimeFigureOut">
              <a:rPr lang="en-US" smtClean="0"/>
              <a:t>4/27/2016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0D778B-A677-4D85-B9B9-E59A42A259E0}"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F778CB4-782B-4972-81D4-E9277C189DA5}" type="datetimeFigureOut">
              <a:rPr lang="en-US" smtClean="0"/>
              <a:t>4/27/2016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0D778B-A677-4D85-B9B9-E59A42A259E0}"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F778CB4-782B-4972-81D4-E9277C189DA5}" type="datetimeFigureOut">
              <a:rPr lang="en-US" smtClean="0"/>
              <a:t>4/27/2016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0D778B-A677-4D85-B9B9-E59A42A259E0}"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gif"/></Relationships>
</file>

<file path=ppt/slides/_rels/slide3.xml.rels><?xml version="1.0" encoding="UTF-8" standalone="yes"?>
<Relationships xmlns="http://schemas.openxmlformats.org/package/2006/relationships"><Relationship Id="rId3" Type="http://schemas.openxmlformats.org/officeDocument/2006/relationships/hyperlink" Target="http://www.youtube.com/watch?v=0oSqPDD2rMA" TargetMode="External"/><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youtube.com/watch?v=LSxPkyZOU7E" TargetMode="External"/><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hyperlink" Target="https://www.youtube.com/watch?v=YJBzEYduKK8"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9144000" cy="5632311"/>
          </a:xfrm>
          <a:prstGeom prst="rect">
            <a:avLst/>
          </a:prstGeom>
          <a:noFill/>
        </p:spPr>
        <p:txBody>
          <a:bodyPr wrap="square" rtlCol="0">
            <a:spAutoFit/>
          </a:bodyPr>
          <a:lstStyle/>
          <a:p>
            <a:r>
              <a:rPr lang="en-US" sz="2400" b="1" dirty="0" smtClean="0">
                <a:solidFill>
                  <a:schemeClr val="bg1"/>
                </a:solidFill>
              </a:rPr>
              <a:t>Topic 5: Portable Power</a:t>
            </a:r>
          </a:p>
          <a:p>
            <a:endParaRPr lang="en-US" sz="2400" b="1" u="sng" dirty="0"/>
          </a:p>
          <a:p>
            <a:r>
              <a:rPr lang="en-US" sz="2400" b="1" u="sng" dirty="0" smtClean="0">
                <a:solidFill>
                  <a:schemeClr val="bg1"/>
                </a:solidFill>
              </a:rPr>
              <a:t>Electrochemical </a:t>
            </a:r>
            <a:r>
              <a:rPr lang="en-US" sz="2400" b="1" u="sng" dirty="0">
                <a:solidFill>
                  <a:schemeClr val="bg1"/>
                </a:solidFill>
              </a:rPr>
              <a:t>Cells </a:t>
            </a:r>
          </a:p>
          <a:p>
            <a:r>
              <a:rPr lang="en-US" sz="2400" dirty="0" smtClean="0">
                <a:solidFill>
                  <a:schemeClr val="bg1"/>
                </a:solidFill>
              </a:rPr>
              <a:t>	Two </a:t>
            </a:r>
            <a:r>
              <a:rPr lang="en-US" sz="2400" dirty="0">
                <a:solidFill>
                  <a:schemeClr val="bg1"/>
                </a:solidFill>
              </a:rPr>
              <a:t>metal </a:t>
            </a:r>
            <a:r>
              <a:rPr lang="en-US" sz="2400" b="1" u="sng" dirty="0">
                <a:solidFill>
                  <a:schemeClr val="bg1"/>
                </a:solidFill>
              </a:rPr>
              <a:t>electrodes</a:t>
            </a:r>
            <a:r>
              <a:rPr lang="en-US" sz="2400" dirty="0">
                <a:solidFill>
                  <a:schemeClr val="bg1"/>
                </a:solidFill>
              </a:rPr>
              <a:t> are surrounded by an </a:t>
            </a:r>
            <a:r>
              <a:rPr lang="en-US" sz="2400" b="1" u="sng" dirty="0">
                <a:solidFill>
                  <a:schemeClr val="bg1"/>
                </a:solidFill>
              </a:rPr>
              <a:t>electrolyte</a:t>
            </a:r>
            <a:r>
              <a:rPr lang="en-US" sz="2400" dirty="0">
                <a:solidFill>
                  <a:schemeClr val="bg1"/>
                </a:solidFill>
              </a:rPr>
              <a:t>. These cells supply a steady current. The chemical reaction in a cell releases free electrons, which travel from the negative terminal of the cell, through the device, which uses the electricity, and back to the positive terminal of the cell. The chemical reactions within the cell determine the potential difference (voltage) that the cell can create. Several cells connected in series produces a higher voltage, and is commonly referred to as a battery, which is a sealed case with only two terminals. </a:t>
            </a:r>
            <a:endParaRPr lang="en-US" sz="2400" dirty="0" smtClean="0">
              <a:solidFill>
                <a:schemeClr val="bg1"/>
              </a:solidFill>
            </a:endParaRPr>
          </a:p>
          <a:p>
            <a:endParaRPr lang="en-US" sz="2400" b="1" dirty="0">
              <a:solidFill>
                <a:schemeClr val="bg1"/>
              </a:solidFill>
            </a:endParaRPr>
          </a:p>
          <a:p>
            <a:endParaRPr lang="en-US" sz="2400" dirty="0">
              <a:solidFill>
                <a:schemeClr val="bg1"/>
              </a:solidFill>
            </a:endParaRPr>
          </a:p>
          <a:p>
            <a:r>
              <a:rPr lang="en-US" sz="2400" dirty="0">
                <a:solidFill>
                  <a:schemeClr val="bg1"/>
                </a:solidFill>
              </a:rPr>
              <a:t> </a:t>
            </a:r>
            <a:r>
              <a:rPr lang="en-US" sz="2400" dirty="0" smtClean="0">
                <a:solidFill>
                  <a:schemeClr val="bg1"/>
                </a:solidFill>
              </a:rPr>
              <a:t>	A </a:t>
            </a:r>
            <a:r>
              <a:rPr lang="en-US" sz="2400" b="1" u="sng" dirty="0">
                <a:solidFill>
                  <a:schemeClr val="bg1"/>
                </a:solidFill>
              </a:rPr>
              <a:t>primary cell </a:t>
            </a:r>
            <a:r>
              <a:rPr lang="en-US" sz="2400" dirty="0">
                <a:solidFill>
                  <a:schemeClr val="bg1"/>
                </a:solidFill>
              </a:rPr>
              <a:t>is one in which the reactions will not continue </a:t>
            </a:r>
            <a:r>
              <a:rPr lang="en-US" sz="2400" dirty="0" smtClean="0">
                <a:solidFill>
                  <a:schemeClr val="bg1"/>
                </a:solidFill>
              </a:rPr>
              <a:t>	after </a:t>
            </a:r>
            <a:r>
              <a:rPr lang="en-US" sz="2400" dirty="0">
                <a:solidFill>
                  <a:schemeClr val="bg1"/>
                </a:solidFill>
              </a:rPr>
              <a:t>the reactants are used up. </a:t>
            </a:r>
            <a:endParaRPr lang="en-US" sz="2400" b="1" dirty="0">
              <a:solidFill>
                <a:schemeClr val="bg1"/>
              </a:solidFill>
            </a:endParaRPr>
          </a:p>
        </p:txBody>
      </p:sp>
      <p:sp>
        <p:nvSpPr>
          <p:cNvPr id="6" name="Rectangle 5"/>
          <p:cNvSpPr/>
          <p:nvPr/>
        </p:nvSpPr>
        <p:spPr>
          <a:xfrm>
            <a:off x="838200" y="4800600"/>
            <a:ext cx="7924800" cy="762000"/>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people.bu.edu/straub/courses/demomaster/images/concentrationcell1.jpg"/>
          <p:cNvPicPr>
            <a:picLocks noChangeAspect="1" noChangeArrowheads="1"/>
          </p:cNvPicPr>
          <p:nvPr/>
        </p:nvPicPr>
        <p:blipFill>
          <a:blip r:embed="rId2" cstate="print"/>
          <a:srcRect/>
          <a:stretch>
            <a:fillRect/>
          </a:stretch>
        </p:blipFill>
        <p:spPr bwMode="auto">
          <a:xfrm>
            <a:off x="609601" y="457200"/>
            <a:ext cx="3886200" cy="5876925"/>
          </a:xfrm>
          <a:prstGeom prst="rect">
            <a:avLst/>
          </a:prstGeom>
          <a:noFill/>
        </p:spPr>
      </p:pic>
      <p:pic>
        <p:nvPicPr>
          <p:cNvPr id="1028" name="Picture 4" descr="http://picturethis.pnl.gov/im2/electrochemical_cell_april2007_0080/electrochemical_cell_april2007_008.jpg"/>
          <p:cNvPicPr>
            <a:picLocks noChangeAspect="1" noChangeArrowheads="1"/>
          </p:cNvPicPr>
          <p:nvPr/>
        </p:nvPicPr>
        <p:blipFill>
          <a:blip r:embed="rId3" cstate="print"/>
          <a:srcRect/>
          <a:stretch>
            <a:fillRect/>
          </a:stretch>
        </p:blipFill>
        <p:spPr bwMode="auto">
          <a:xfrm>
            <a:off x="4953001" y="381000"/>
            <a:ext cx="3048000" cy="3505200"/>
          </a:xfrm>
          <a:prstGeom prst="rect">
            <a:avLst/>
          </a:prstGeom>
          <a:noFill/>
        </p:spPr>
      </p:pic>
      <p:pic>
        <p:nvPicPr>
          <p:cNvPr id="1030" name="Picture 6" descr="http://www.ncert.nic.in/html/learning_basket/electricity/images/battery/battery1.gif"/>
          <p:cNvPicPr>
            <a:picLocks noChangeAspect="1" noChangeArrowheads="1"/>
          </p:cNvPicPr>
          <p:nvPr/>
        </p:nvPicPr>
        <p:blipFill>
          <a:blip r:embed="rId4" cstate="print"/>
          <a:srcRect/>
          <a:stretch>
            <a:fillRect/>
          </a:stretch>
        </p:blipFill>
        <p:spPr bwMode="auto">
          <a:xfrm>
            <a:off x="5410200" y="4114800"/>
            <a:ext cx="2914650" cy="2333625"/>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9144000" cy="3231654"/>
          </a:xfrm>
          <a:prstGeom prst="rect">
            <a:avLst/>
          </a:prstGeom>
          <a:noFill/>
        </p:spPr>
        <p:txBody>
          <a:bodyPr wrap="square" rtlCol="0">
            <a:spAutoFit/>
          </a:bodyPr>
          <a:lstStyle/>
          <a:p>
            <a:endParaRPr lang="en-US" dirty="0">
              <a:solidFill>
                <a:schemeClr val="bg1"/>
              </a:solidFill>
            </a:endParaRPr>
          </a:p>
          <a:p>
            <a:r>
              <a:rPr lang="en-US" b="1" u="sng" dirty="0">
                <a:solidFill>
                  <a:schemeClr val="bg1"/>
                </a:solidFill>
              </a:rPr>
              <a:t> </a:t>
            </a:r>
            <a:r>
              <a:rPr lang="en-US" sz="2400" b="1" u="sng" dirty="0">
                <a:solidFill>
                  <a:schemeClr val="bg1"/>
                </a:solidFill>
              </a:rPr>
              <a:t>Wet cells </a:t>
            </a:r>
            <a:r>
              <a:rPr lang="en-US" sz="2400" dirty="0">
                <a:solidFill>
                  <a:schemeClr val="bg1"/>
                </a:solidFill>
              </a:rPr>
              <a:t>use a liquid electrolyte. Wet cells are 'wet', because the electrolyte is a liquid (usually an acid). Each electrode </a:t>
            </a:r>
            <a:r>
              <a:rPr lang="en-US" sz="2400" dirty="0" smtClean="0">
                <a:solidFill>
                  <a:schemeClr val="bg1"/>
                </a:solidFill>
              </a:rPr>
              <a:t>reacts </a:t>
            </a:r>
            <a:r>
              <a:rPr lang="en-US" sz="2400" dirty="0">
                <a:solidFill>
                  <a:schemeClr val="bg1"/>
                </a:solidFill>
              </a:rPr>
              <a:t>differently in the electrolyte. The acidic electrolyte eats away </a:t>
            </a:r>
            <a:r>
              <a:rPr lang="en-US" sz="2400" dirty="0" smtClean="0">
                <a:solidFill>
                  <a:schemeClr val="bg1"/>
                </a:solidFill>
              </a:rPr>
              <a:t>one electrode</a:t>
            </a:r>
            <a:r>
              <a:rPr lang="en-US" sz="2400" dirty="0">
                <a:solidFill>
                  <a:schemeClr val="bg1"/>
                </a:solidFill>
              </a:rPr>
              <a:t>, leaving behind electrons that give it a negative charge. The </a:t>
            </a:r>
            <a:r>
              <a:rPr lang="en-US" sz="2400" dirty="0" smtClean="0">
                <a:solidFill>
                  <a:schemeClr val="bg1"/>
                </a:solidFill>
              </a:rPr>
              <a:t>other electrode </a:t>
            </a:r>
            <a:r>
              <a:rPr lang="en-US" sz="2400" dirty="0">
                <a:solidFill>
                  <a:schemeClr val="bg1"/>
                </a:solidFill>
              </a:rPr>
              <a:t>is positive, but it is not eaten away. Electrons travel from the negative terminal </a:t>
            </a:r>
            <a:r>
              <a:rPr lang="en-US" sz="2400" dirty="0" smtClean="0">
                <a:solidFill>
                  <a:schemeClr val="bg1"/>
                </a:solidFill>
              </a:rPr>
              <a:t>through </a:t>
            </a:r>
            <a:r>
              <a:rPr lang="en-US" sz="2400" dirty="0">
                <a:solidFill>
                  <a:schemeClr val="bg1"/>
                </a:solidFill>
              </a:rPr>
              <a:t>the device and on to the positive terminal 	</a:t>
            </a:r>
          </a:p>
          <a:p>
            <a:endParaRPr lang="en-US" dirty="0"/>
          </a:p>
        </p:txBody>
      </p:sp>
      <p:pic>
        <p:nvPicPr>
          <p:cNvPr id="15362" name="Picture 2" descr="http://staff.prairiesouth.ca/~chemistry/chem30/graphics/6_graphics/electrochem_cell_a_complete_sm.gif"/>
          <p:cNvPicPr>
            <a:picLocks noChangeAspect="1" noChangeArrowheads="1"/>
          </p:cNvPicPr>
          <p:nvPr/>
        </p:nvPicPr>
        <p:blipFill>
          <a:blip r:embed="rId2" cstate="print"/>
          <a:srcRect/>
          <a:stretch>
            <a:fillRect/>
          </a:stretch>
        </p:blipFill>
        <p:spPr bwMode="auto">
          <a:xfrm>
            <a:off x="838200" y="2743200"/>
            <a:ext cx="6781800" cy="3200400"/>
          </a:xfrm>
          <a:prstGeom prst="rect">
            <a:avLst/>
          </a:prstGeom>
          <a:noFill/>
        </p:spPr>
      </p:pic>
      <p:sp>
        <p:nvSpPr>
          <p:cNvPr id="6" name="TextBox 5"/>
          <p:cNvSpPr txBox="1"/>
          <p:nvPr/>
        </p:nvSpPr>
        <p:spPr>
          <a:xfrm>
            <a:off x="0" y="6172200"/>
            <a:ext cx="8686800" cy="646331"/>
          </a:xfrm>
          <a:prstGeom prst="rect">
            <a:avLst/>
          </a:prstGeom>
          <a:noFill/>
        </p:spPr>
        <p:txBody>
          <a:bodyPr wrap="square" rtlCol="0">
            <a:spAutoFit/>
          </a:bodyPr>
          <a:lstStyle/>
          <a:p>
            <a:r>
              <a:rPr lang="en-US" dirty="0" smtClean="0">
                <a:solidFill>
                  <a:schemeClr val="bg1"/>
                </a:solidFill>
                <a:hlinkClick r:id="rId3"/>
              </a:rPr>
              <a:t>http://www.youtube.com/watch?v=0oSqPDD2rMA</a:t>
            </a:r>
            <a:endParaRPr lang="en-US" dirty="0" smtClean="0">
              <a:solidFill>
                <a:schemeClr val="bg1"/>
              </a:solidFill>
            </a:endParaRPr>
          </a:p>
          <a:p>
            <a:endParaRPr lang="en-US" dirty="0">
              <a:solidFill>
                <a:schemeClr val="bg1"/>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33400" y="457200"/>
            <a:ext cx="7162800" cy="400110"/>
          </a:xfrm>
          <a:prstGeom prst="rect">
            <a:avLst/>
          </a:prstGeom>
          <a:noFill/>
        </p:spPr>
        <p:txBody>
          <a:bodyPr wrap="square" rtlCol="0">
            <a:spAutoFit/>
          </a:bodyPr>
          <a:lstStyle/>
          <a:p>
            <a:r>
              <a:rPr lang="en-US" sz="2000" b="1" u="sng" dirty="0" smtClean="0">
                <a:solidFill>
                  <a:schemeClr val="bg1"/>
                </a:solidFill>
              </a:rPr>
              <a:t>Hydrogen Fuel Cells</a:t>
            </a:r>
            <a:endParaRPr lang="en-US" sz="2000" b="1" u="sng" dirty="0">
              <a:solidFill>
                <a:schemeClr val="bg1"/>
              </a:solidFill>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3400" y="990600"/>
            <a:ext cx="4838700" cy="5429250"/>
          </a:xfrm>
          <a:prstGeom prst="rect">
            <a:avLst/>
          </a:prstGeom>
        </p:spPr>
      </p:pic>
      <p:sp>
        <p:nvSpPr>
          <p:cNvPr id="6" name="TextBox 5"/>
          <p:cNvSpPr txBox="1"/>
          <p:nvPr/>
        </p:nvSpPr>
        <p:spPr>
          <a:xfrm>
            <a:off x="6172200" y="1371600"/>
            <a:ext cx="1828800" cy="2862322"/>
          </a:xfrm>
          <a:prstGeom prst="rect">
            <a:avLst/>
          </a:prstGeom>
          <a:noFill/>
        </p:spPr>
        <p:txBody>
          <a:bodyPr wrap="square" rtlCol="0">
            <a:spAutoFit/>
          </a:bodyPr>
          <a:lstStyle/>
          <a:p>
            <a:r>
              <a:rPr lang="en-US" dirty="0">
                <a:solidFill>
                  <a:schemeClr val="bg1"/>
                </a:solidFill>
                <a:hlinkClick r:id="rId3"/>
              </a:rPr>
              <a:t>https://</a:t>
            </a:r>
            <a:r>
              <a:rPr lang="en-US" dirty="0" smtClean="0">
                <a:solidFill>
                  <a:schemeClr val="bg1"/>
                </a:solidFill>
                <a:hlinkClick r:id="rId3"/>
              </a:rPr>
              <a:t>www.youtube.com/watch?v=LSxPkyZOU7E</a:t>
            </a:r>
            <a:endParaRPr lang="en-US" dirty="0" smtClean="0">
              <a:solidFill>
                <a:schemeClr val="bg1"/>
              </a:solidFill>
            </a:endParaRPr>
          </a:p>
          <a:p>
            <a:endParaRPr lang="en-US" dirty="0">
              <a:solidFill>
                <a:schemeClr val="bg1"/>
              </a:solidFill>
            </a:endParaRPr>
          </a:p>
          <a:p>
            <a:endParaRPr lang="en-US" dirty="0" smtClean="0">
              <a:solidFill>
                <a:schemeClr val="bg1"/>
              </a:solidFill>
            </a:endParaRPr>
          </a:p>
          <a:p>
            <a:endParaRPr lang="en-US" dirty="0">
              <a:solidFill>
                <a:schemeClr val="bg1"/>
              </a:solidFill>
            </a:endParaRPr>
          </a:p>
          <a:p>
            <a:r>
              <a:rPr lang="en-US" dirty="0">
                <a:solidFill>
                  <a:schemeClr val="bg1"/>
                </a:solidFill>
                <a:hlinkClick r:id="rId4"/>
              </a:rPr>
              <a:t>https://</a:t>
            </a:r>
            <a:r>
              <a:rPr lang="en-US" dirty="0" smtClean="0">
                <a:solidFill>
                  <a:schemeClr val="bg1"/>
                </a:solidFill>
                <a:hlinkClick r:id="rId4"/>
              </a:rPr>
              <a:t>www.youtube.com/watch?v=YJBzEYduKK8</a:t>
            </a:r>
            <a:endParaRPr lang="en-US" dirty="0" smtClean="0">
              <a:solidFill>
                <a:schemeClr val="bg1"/>
              </a:solidFill>
            </a:endParaRPr>
          </a:p>
          <a:p>
            <a:endParaRPr lang="en-US" dirty="0">
              <a:solidFill>
                <a:schemeClr val="bg1"/>
              </a:solidFill>
            </a:endParaRPr>
          </a:p>
        </p:txBody>
      </p:sp>
    </p:spTree>
    <p:extLst>
      <p:ext uri="{BB962C8B-B14F-4D97-AF65-F5344CB8AC3E}">
        <p14:creationId xmlns:p14="http://schemas.microsoft.com/office/powerpoint/2010/main" val="33753155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291</TotalTime>
  <Words>97</Words>
  <Application>Microsoft Office PowerPoint</Application>
  <PresentationFormat>On-screen Show (4:3)</PresentationFormat>
  <Paragraphs>16</Paragraphs>
  <Slides>4</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vt:i4>
      </vt:variant>
    </vt:vector>
  </HeadingPairs>
  <TitlesOfParts>
    <vt:vector size="7" baseType="lpstr">
      <vt:lpstr>Arial</vt:lpstr>
      <vt:lpstr>Calibri</vt:lpstr>
      <vt:lpstr>Office Theme</vt:lpstr>
      <vt:lpstr>PowerPoint Presentation</vt:lpstr>
      <vt:lpstr>PowerPoint Presentation</vt:lpstr>
      <vt:lpstr>PowerPoint Presentation</vt:lpstr>
      <vt:lpstr>PowerPoint Presentation</vt:lpstr>
    </vt:vector>
  </TitlesOfParts>
  <Company>SSD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jshute</dc:creator>
  <cp:lastModifiedBy>Joey Shute</cp:lastModifiedBy>
  <cp:revision>14</cp:revision>
  <dcterms:created xsi:type="dcterms:W3CDTF">2013-04-08T21:39:39Z</dcterms:created>
  <dcterms:modified xsi:type="dcterms:W3CDTF">2016-04-27T17:54:00Z</dcterms:modified>
</cp:coreProperties>
</file>