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A89B-9CB7-4C19-8D9B-739318E0FF6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6FC6-FA17-4AC2-960A-31E3D613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" y="189186"/>
            <a:ext cx="113511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3200" b="1" dirty="0"/>
              <a:t>Topic 2 – Earth’s Frozen Water </a:t>
            </a:r>
            <a:endParaRPr lang="en-US" sz="3200" b="1" dirty="0" smtClean="0"/>
          </a:p>
          <a:p>
            <a:endParaRPr lang="en-US" sz="2000" dirty="0" smtClean="0"/>
          </a:p>
          <a:p>
            <a:r>
              <a:rPr lang="en-US" sz="2200" b="1" dirty="0" smtClean="0"/>
              <a:t>What </a:t>
            </a:r>
            <a:r>
              <a:rPr lang="en-US" sz="2200" b="1" dirty="0"/>
              <a:t>is a Glacier? </a:t>
            </a:r>
            <a:endParaRPr lang="en-US" sz="2200" dirty="0"/>
          </a:p>
          <a:p>
            <a:r>
              <a:rPr lang="en-US" sz="2200" dirty="0" smtClean="0"/>
              <a:t>	Large </a:t>
            </a:r>
            <a:r>
              <a:rPr lang="en-US" sz="2200" dirty="0"/>
              <a:t>bodies of moving mass of ice and snow are called </a:t>
            </a:r>
            <a:r>
              <a:rPr lang="en-US" sz="2200" b="1" dirty="0"/>
              <a:t>glaciers</a:t>
            </a:r>
            <a:r>
              <a:rPr lang="en-US" sz="2200" dirty="0"/>
              <a:t>. An ‘ </a:t>
            </a:r>
            <a:r>
              <a:rPr lang="en-US" sz="2200" b="1" dirty="0"/>
              <a:t>Ice Cap </a:t>
            </a:r>
            <a:r>
              <a:rPr lang="en-US" sz="2200" dirty="0"/>
              <a:t>’ is a glacier that forms on an extensive area of relatively level land that flows out from its source. An ’ </a:t>
            </a:r>
            <a:r>
              <a:rPr lang="en-US" sz="2200" b="1" dirty="0" err="1"/>
              <a:t>icefield</a:t>
            </a:r>
            <a:r>
              <a:rPr lang="en-US" sz="2200" b="1" dirty="0"/>
              <a:t> </a:t>
            </a:r>
            <a:r>
              <a:rPr lang="en-US" sz="2200" dirty="0"/>
              <a:t>‘ is an upland area of ice that feeds two or more glaciers. </a:t>
            </a:r>
            <a:r>
              <a:rPr lang="en-US" sz="2200" b="1" dirty="0"/>
              <a:t>(The Columbia </a:t>
            </a:r>
            <a:r>
              <a:rPr lang="en-US" sz="2200" b="1" dirty="0" err="1"/>
              <a:t>Icefield</a:t>
            </a:r>
            <a:r>
              <a:rPr lang="en-US" sz="2200" b="1" dirty="0"/>
              <a:t>, in the Rocky Mountains, feeds 6 glaciers, is the source of three of Canada’s major rivers and replenishes three different oceans.) </a:t>
            </a:r>
            <a:endParaRPr lang="en-US" sz="2200" b="1" dirty="0" smtClean="0"/>
          </a:p>
          <a:p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" y="3602421"/>
            <a:ext cx="76200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353" y="3328959"/>
            <a:ext cx="3499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How </a:t>
            </a:r>
            <a:r>
              <a:rPr lang="en-US" sz="2200" b="1" dirty="0"/>
              <a:t>Do Glaciers Form? </a:t>
            </a:r>
            <a:endParaRPr lang="en-US" sz="2200" b="1" dirty="0" smtClean="0"/>
          </a:p>
          <a:p>
            <a:endParaRPr lang="en-US" dirty="0"/>
          </a:p>
          <a:p>
            <a:r>
              <a:rPr lang="en-US" sz="2200" dirty="0"/>
              <a:t>All glaciers begin as snowflakes. These snowflakes accumulate, becoming grains, ice crystals and the weight of the snow creates pressure that gradually changes the ice crystals into glacial ice. </a:t>
            </a:r>
          </a:p>
        </p:txBody>
      </p:sp>
    </p:spTree>
    <p:extLst>
      <p:ext uri="{BB962C8B-B14F-4D97-AF65-F5344CB8AC3E}">
        <p14:creationId xmlns:p14="http://schemas.microsoft.com/office/powerpoint/2010/main" val="8516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72" y="476518"/>
            <a:ext cx="11294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Ice Ages </a:t>
            </a:r>
            <a:endParaRPr lang="en-US" sz="2200" b="1" dirty="0" smtClean="0"/>
          </a:p>
          <a:p>
            <a:r>
              <a:rPr lang="en-US" sz="2200" b="1" dirty="0"/>
              <a:t>	</a:t>
            </a:r>
            <a:r>
              <a:rPr lang="en-US" sz="2200" dirty="0" smtClean="0"/>
              <a:t>The </a:t>
            </a:r>
            <a:r>
              <a:rPr lang="en-US" sz="2200" dirty="0"/>
              <a:t>Earth has had 7 major Ice Ages over the last several million years. During this time glaciers covered approx. 28% of the Earth’s surface. </a:t>
            </a:r>
            <a:r>
              <a:rPr lang="en-US" sz="2200" dirty="0" smtClean="0"/>
              <a:t>In </a:t>
            </a:r>
            <a:r>
              <a:rPr lang="en-US" sz="2200" dirty="0"/>
              <a:t>the last Ice Age, Canada was completely covered by a continental glacier. </a:t>
            </a:r>
            <a:r>
              <a:rPr lang="en-US" sz="2200" dirty="0" smtClean="0"/>
              <a:t>At </a:t>
            </a:r>
            <a:r>
              <a:rPr lang="en-US" sz="2200" dirty="0"/>
              <a:t>the peak of the Ice Age the average temperatures around the world were 5</a:t>
            </a:r>
            <a:r>
              <a:rPr lang="en-US" sz="2200" baseline="30000" dirty="0"/>
              <a:t>o</a:t>
            </a:r>
            <a:r>
              <a:rPr lang="en-US" sz="2200" dirty="0"/>
              <a:t>C colder than they are now. 	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2211782"/>
            <a:ext cx="531495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1099" y="2163651"/>
            <a:ext cx="60401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Ice Ages and Climate Change </a:t>
            </a:r>
            <a:endParaRPr lang="en-US" sz="2000" dirty="0"/>
          </a:p>
          <a:p>
            <a:r>
              <a:rPr lang="en-US" sz="2000" dirty="0"/>
              <a:t>A small change in the average temperature is enough to start a chain of events that can produce an Ice Age. </a:t>
            </a:r>
          </a:p>
          <a:p>
            <a:r>
              <a:rPr lang="en-US" sz="2000" dirty="0"/>
              <a:t>• There might be reduced thermal energy from the Sun. </a:t>
            </a:r>
          </a:p>
          <a:p>
            <a:r>
              <a:rPr lang="en-US" sz="2000" dirty="0"/>
              <a:t>• There might be increased volcanic activity – adding clouds of ash into the atmosphere, thus reducing how much thermal energy from the Sun reaching Earth. </a:t>
            </a:r>
          </a:p>
          <a:p>
            <a:r>
              <a:rPr lang="en-US" sz="2000" dirty="0"/>
              <a:t>• Mountain building may cause more snow to accumulate and reflect sunlight – thus reducing the temperature. </a:t>
            </a:r>
          </a:p>
          <a:p>
            <a:r>
              <a:rPr lang="en-US" sz="2000" dirty="0"/>
              <a:t>• The movement of Earth’s tectonic plates alters the shape of the oceans and affects ocean currents, causing less mixing of hot and cold water. </a:t>
            </a:r>
          </a:p>
          <a:p>
            <a:r>
              <a:rPr lang="en-US" sz="2000" dirty="0"/>
              <a:t>• A change in the tilt of the Earth’s axis may also alter the temperature.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297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82" y="283335"/>
            <a:ext cx="108182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Climate Changes Today </a:t>
            </a:r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b="1" dirty="0"/>
              <a:t>greenhouse effect </a:t>
            </a:r>
            <a:r>
              <a:rPr lang="en-US" sz="2200" dirty="0"/>
              <a:t>and </a:t>
            </a:r>
            <a:r>
              <a:rPr lang="en-US" sz="2200" b="1" dirty="0"/>
              <a:t>global warming </a:t>
            </a:r>
            <a:r>
              <a:rPr lang="en-US" sz="2200" dirty="0"/>
              <a:t>are two unrelated events that affect the average temperature on the Earth. </a:t>
            </a:r>
          </a:p>
          <a:p>
            <a:r>
              <a:rPr lang="en-US" sz="2200" dirty="0"/>
              <a:t>The </a:t>
            </a:r>
            <a:r>
              <a:rPr lang="en-US" sz="2200" b="1" dirty="0"/>
              <a:t>greenhouse effect </a:t>
            </a:r>
            <a:r>
              <a:rPr lang="en-US" sz="2200" dirty="0"/>
              <a:t>is the natural warming of the Earth caused by gases in the Earth’s atmosphere trapping heat. Without it, life would not be able to survive. </a:t>
            </a:r>
            <a:r>
              <a:rPr lang="en-US" sz="2200" b="1" dirty="0"/>
              <a:t>Global warming </a:t>
            </a:r>
            <a:r>
              <a:rPr lang="en-US" sz="2200" dirty="0"/>
              <a:t>is the increase of these greenhouse gases, which causes more heat to be trapped and the temperature around the world increases – causing ice caps to melt producing widespread flooding.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3084101"/>
            <a:ext cx="6065949" cy="330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08" y="2883397"/>
            <a:ext cx="461721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779" y="268014"/>
            <a:ext cx="115561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</a:t>
            </a:r>
            <a:r>
              <a:rPr lang="en-US" sz="2200" b="1" dirty="0"/>
              <a:t>Valley Glaciers </a:t>
            </a:r>
            <a:endParaRPr lang="en-US" sz="2200" dirty="0"/>
          </a:p>
          <a:p>
            <a:r>
              <a:rPr lang="en-US" sz="2200" dirty="0"/>
              <a:t>Glaciers form high in the mountains and move through valleys between mountain peaks. These are called </a:t>
            </a:r>
            <a:r>
              <a:rPr lang="en-US" sz="2200" b="1" dirty="0"/>
              <a:t>valley glaciers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b="1" dirty="0"/>
              <a:t>Continental Glaciers </a:t>
            </a:r>
            <a:endParaRPr lang="en-US" sz="2200" dirty="0"/>
          </a:p>
          <a:p>
            <a:r>
              <a:rPr lang="en-US" sz="2200" dirty="0"/>
              <a:t>Those covering large areas of land are called </a:t>
            </a:r>
            <a:r>
              <a:rPr lang="en-US" sz="2200" b="1" dirty="0"/>
              <a:t>continental glaciers </a:t>
            </a:r>
            <a:r>
              <a:rPr lang="en-US" sz="2200" dirty="0"/>
              <a:t>or icecaps. </a:t>
            </a:r>
            <a:r>
              <a:rPr lang="en-US" sz="2200" b="1" dirty="0"/>
              <a:t>Continental glaciers </a:t>
            </a:r>
            <a:r>
              <a:rPr lang="en-US" sz="2200" dirty="0"/>
              <a:t>cover Antarctica and Greenland.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2" y="2730227"/>
            <a:ext cx="5303536" cy="4127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98" y="3526369"/>
            <a:ext cx="5747845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483" y="252248"/>
            <a:ext cx="11445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Glacial </a:t>
            </a:r>
            <a:r>
              <a:rPr lang="en-US" sz="2200" b="1" dirty="0"/>
              <a:t>Features </a:t>
            </a:r>
            <a:endParaRPr lang="en-US" sz="2200" b="1" dirty="0" smtClean="0"/>
          </a:p>
          <a:p>
            <a:r>
              <a:rPr lang="en-US" sz="2200" dirty="0" smtClean="0"/>
              <a:t>	The </a:t>
            </a:r>
            <a:r>
              <a:rPr lang="en-US" sz="2200" dirty="0"/>
              <a:t>shapes that develop in flowing ice are unique. Where a glacier flows over a steep cliff and breaks up, an </a:t>
            </a:r>
            <a:r>
              <a:rPr lang="en-US" sz="2200" b="1" dirty="0"/>
              <a:t>icefall </a:t>
            </a:r>
            <a:r>
              <a:rPr lang="en-US" sz="2200" dirty="0"/>
              <a:t>results. A </a:t>
            </a:r>
            <a:r>
              <a:rPr lang="en-US" sz="2200" b="1" dirty="0"/>
              <a:t>crevasse </a:t>
            </a:r>
            <a:r>
              <a:rPr lang="en-US" sz="2200" dirty="0"/>
              <a:t>is a fissure, or crack, in the ice. </a:t>
            </a:r>
            <a:endParaRPr lang="en-US" sz="2200" dirty="0" smtClean="0"/>
          </a:p>
          <a:p>
            <a:r>
              <a:rPr lang="en-US" sz="2200" b="1" dirty="0" smtClean="0"/>
              <a:t>Glacial </a:t>
            </a:r>
            <a:r>
              <a:rPr lang="en-US" sz="2200" b="1" dirty="0"/>
              <a:t>Movement </a:t>
            </a:r>
          </a:p>
          <a:p>
            <a:r>
              <a:rPr lang="en-US" sz="2200" dirty="0" smtClean="0"/>
              <a:t>	The </a:t>
            </a:r>
            <a:r>
              <a:rPr lang="en-US" sz="2200" dirty="0"/>
              <a:t>movement of glaciers depends on the climate. In colder climates, little melting occurs and the glacier continues to grow or move forward (this is called an </a:t>
            </a:r>
            <a:r>
              <a:rPr lang="en-US" sz="2200" b="1" dirty="0"/>
              <a:t>advancing glacier</a:t>
            </a:r>
            <a:r>
              <a:rPr lang="en-US" sz="2200" dirty="0"/>
              <a:t>). If the climate is warmer, the glacier melts faster than it grows and leaves the rocks, soil and large boulders it once contained. These glaciers are called </a:t>
            </a:r>
            <a:r>
              <a:rPr lang="en-US" sz="2200" b="1" dirty="0"/>
              <a:t>retreating glaciers</a:t>
            </a:r>
            <a:r>
              <a:rPr lang="en-US" sz="22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3053015"/>
            <a:ext cx="5523186" cy="3804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37" y="3029726"/>
            <a:ext cx="5486400" cy="38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18"/>
            <a:ext cx="6082206" cy="6281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80" y="213817"/>
            <a:ext cx="5964620" cy="62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545" y="189186"/>
            <a:ext cx="116034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Pack </a:t>
            </a:r>
            <a:r>
              <a:rPr lang="en-US" sz="2200" b="1" dirty="0"/>
              <a:t>Ice and </a:t>
            </a:r>
            <a:r>
              <a:rPr lang="en-US" sz="2200" b="1" dirty="0" smtClean="0"/>
              <a:t>Icebergs</a:t>
            </a:r>
          </a:p>
          <a:p>
            <a:r>
              <a:rPr lang="en-US" sz="2200" b="1" dirty="0" smtClean="0"/>
              <a:t> 	Pack </a:t>
            </a:r>
            <a:r>
              <a:rPr lang="en-US" sz="2200" b="1" dirty="0"/>
              <a:t>ice </a:t>
            </a:r>
            <a:r>
              <a:rPr lang="en-US" sz="2200" dirty="0"/>
              <a:t>is a sheet of ice that is rarely more than 5 meters thick that breaks easily. This usually happens in freezing sea water when large pieces break off as they move into warmer water. </a:t>
            </a:r>
            <a:r>
              <a:rPr lang="en-US" sz="2200" dirty="0" smtClean="0"/>
              <a:t>	</a:t>
            </a:r>
            <a:r>
              <a:rPr lang="en-US" sz="2200" b="1" dirty="0" smtClean="0"/>
              <a:t>Icebergs </a:t>
            </a:r>
            <a:r>
              <a:rPr lang="en-US" sz="2200" dirty="0"/>
              <a:t>are large chunks of ice that break loose, or </a:t>
            </a:r>
            <a:r>
              <a:rPr lang="en-US" sz="2200" b="1" dirty="0"/>
              <a:t>calve</a:t>
            </a:r>
            <a:r>
              <a:rPr lang="en-US" sz="2200" dirty="0"/>
              <a:t>, from continental glaciers as the glaciers flow into the ocean. These chunks are visible as they move through the ocean, melting faster below the surface than above. 	</a:t>
            </a: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9" y="2427890"/>
            <a:ext cx="3758819" cy="4430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82" y="2065281"/>
            <a:ext cx="3767960" cy="3547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2065280"/>
            <a:ext cx="4088524" cy="47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18" y="126124"/>
            <a:ext cx="115718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How Glaciers Shape The Land </a:t>
            </a:r>
            <a:endParaRPr lang="en-US" sz="2200" dirty="0"/>
          </a:p>
          <a:p>
            <a:r>
              <a:rPr lang="en-US" sz="2200" b="1" dirty="0"/>
              <a:t>Glacial Erosion </a:t>
            </a:r>
            <a:endParaRPr lang="en-US" sz="2200" b="1" dirty="0" smtClean="0"/>
          </a:p>
          <a:p>
            <a:r>
              <a:rPr lang="en-US" sz="2200" dirty="0" smtClean="0"/>
              <a:t>As </a:t>
            </a:r>
            <a:r>
              <a:rPr lang="en-US" sz="2200" dirty="0"/>
              <a:t>glaciers </a:t>
            </a:r>
            <a:r>
              <a:rPr lang="en-US" sz="2200" b="1" dirty="0"/>
              <a:t>advance or retreat</a:t>
            </a:r>
            <a:r>
              <a:rPr lang="en-US" sz="2200" dirty="0"/>
              <a:t>, they create specific glacial features across the landscape. </a:t>
            </a:r>
            <a:endParaRPr lang="en-US" sz="2200" dirty="0" smtClean="0"/>
          </a:p>
          <a:p>
            <a:r>
              <a:rPr lang="en-US" sz="2200" b="1" dirty="0" smtClean="0"/>
              <a:t>Evidence </a:t>
            </a:r>
            <a:r>
              <a:rPr lang="en-US" sz="2200" b="1" dirty="0"/>
              <a:t>of Valley Glaciers </a:t>
            </a:r>
            <a:r>
              <a:rPr lang="en-US" sz="2200" dirty="0"/>
              <a:t>Valley glaciers carve (erode) bowl-shaped basins, called </a:t>
            </a:r>
            <a:r>
              <a:rPr lang="en-US" sz="2200" b="1" dirty="0"/>
              <a:t>cirques </a:t>
            </a:r>
            <a:r>
              <a:rPr lang="en-US" sz="2200" dirty="0"/>
              <a:t>in the sides of mountains. When two or more glaciers act on a mountain – eroding it from two different directions, a ridge forms, called an </a:t>
            </a:r>
            <a:r>
              <a:rPr lang="en-US" sz="2200" b="1" dirty="0"/>
              <a:t>arête</a:t>
            </a:r>
            <a:r>
              <a:rPr lang="en-US" sz="2200" dirty="0"/>
              <a:t>. If it forms a sharpened peak it is called a </a:t>
            </a:r>
            <a:r>
              <a:rPr lang="en-US" sz="2200" b="1" dirty="0"/>
              <a:t>horn</a:t>
            </a:r>
            <a:r>
              <a:rPr lang="en-US" sz="22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782"/>
            <a:ext cx="4082461" cy="4608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79" y="2245402"/>
            <a:ext cx="3824452" cy="4612597"/>
          </a:xfrm>
          <a:prstGeom prst="rect">
            <a:avLst/>
          </a:prstGeom>
        </p:spPr>
      </p:pic>
      <p:pic>
        <p:nvPicPr>
          <p:cNvPr id="1026" name="Picture 2" descr="http://cimg2.ck12.org/datastreams/f-d%3A3a54e355d878af6034d96a8c726ebc247eb65041e8f9e32541fe1520%2BIMAGE_THUMB_POSTCARD%2BIMAGE_THUMB_POSTCARD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48" y="2245403"/>
            <a:ext cx="3843651" cy="461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66" y="141668"/>
            <a:ext cx="11565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Glacial Deposition </a:t>
            </a:r>
          </a:p>
          <a:p>
            <a:r>
              <a:rPr lang="en-US" sz="2200" dirty="0"/>
              <a:t>The collection of rocks, boulders, sand, clay and silt that is left behind as a glacier slows down and melts, is called </a:t>
            </a:r>
            <a:r>
              <a:rPr lang="en-US" sz="2200" b="1" dirty="0"/>
              <a:t>till</a:t>
            </a:r>
            <a:r>
              <a:rPr lang="en-US" sz="2200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7" y="1249664"/>
            <a:ext cx="4071068" cy="2715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8" y="1285875"/>
            <a:ext cx="4394111" cy="2513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7309" y="3296992"/>
            <a:ext cx="22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Moraine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340180"/>
            <a:ext cx="3226158" cy="1843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2524" y="4595612"/>
            <a:ext cx="112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Drumlin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26" y="1249664"/>
            <a:ext cx="1661554" cy="5279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85200" y="2927660"/>
            <a:ext cx="22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Esker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40" y="4102749"/>
            <a:ext cx="3904537" cy="2426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84998" y="4980039"/>
            <a:ext cx="140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Kettle Lakes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3544" y="2173239"/>
            <a:ext cx="112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963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899" y="2019837"/>
            <a:ext cx="112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Outwash Plain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52" y="1924147"/>
            <a:ext cx="6650736" cy="4721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" y="195587"/>
            <a:ext cx="5501426" cy="2998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" y="3408107"/>
            <a:ext cx="4514997" cy="3237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82" y="1492045"/>
            <a:ext cx="22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Outwash Plain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05377" y="5026803"/>
            <a:ext cx="22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Erratic</a:t>
            </a:r>
          </a:p>
          <a:p>
            <a:r>
              <a:rPr lang="en-US" b="1" dirty="0" smtClean="0"/>
              <a:t>“Big Rock” </a:t>
            </a:r>
            <a:r>
              <a:rPr lang="en-US" b="1" dirty="0" err="1" smtClean="0"/>
              <a:t>Okotoks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79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456" y="128789"/>
            <a:ext cx="11758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Meltwater</a:t>
            </a:r>
            <a:r>
              <a:rPr lang="en-US" sz="2200" b="1" dirty="0"/>
              <a:t> Features </a:t>
            </a:r>
            <a:endParaRPr lang="en-US" sz="2200" dirty="0"/>
          </a:p>
          <a:p>
            <a:r>
              <a:rPr lang="en-US" sz="2200" b="1" dirty="0" err="1"/>
              <a:t>Meltwater</a:t>
            </a:r>
            <a:r>
              <a:rPr lang="en-US" sz="2200" b="1" dirty="0"/>
              <a:t> </a:t>
            </a:r>
            <a:r>
              <a:rPr lang="en-US" sz="2200" dirty="0"/>
              <a:t>- water formed by the melting of snow and ice – carves channels in and throughout glaciers. A </a:t>
            </a:r>
            <a:r>
              <a:rPr lang="en-US" sz="2200" b="1" dirty="0" err="1"/>
              <a:t>millwell</a:t>
            </a:r>
            <a:r>
              <a:rPr lang="en-US" sz="2200" b="1" dirty="0"/>
              <a:t> </a:t>
            </a:r>
            <a:r>
              <a:rPr lang="en-US" sz="2200" dirty="0"/>
              <a:t>is a rounded drain in the ice that is </a:t>
            </a:r>
            <a:r>
              <a:rPr lang="en-US" sz="2200" dirty="0" err="1"/>
              <a:t>chiselled</a:t>
            </a:r>
            <a:r>
              <a:rPr lang="en-US" sz="2200" dirty="0"/>
              <a:t> by a stream as it plunges downward.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5" y="1414529"/>
            <a:ext cx="2738951" cy="3621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3358" y="1712890"/>
            <a:ext cx="78432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Importance of Glaciers </a:t>
            </a:r>
            <a:endParaRPr lang="en-US" sz="2200" dirty="0"/>
          </a:p>
          <a:p>
            <a:r>
              <a:rPr lang="en-US" sz="2200" dirty="0" smtClean="0"/>
              <a:t>	</a:t>
            </a:r>
            <a:r>
              <a:rPr lang="en-US" sz="2200" dirty="0" err="1" smtClean="0"/>
              <a:t>Icefields</a:t>
            </a:r>
            <a:r>
              <a:rPr lang="en-US" sz="2200" dirty="0"/>
              <a:t>, glaciers, and snow – high up in the mountains – act as natural </a:t>
            </a:r>
            <a:r>
              <a:rPr lang="en-US" sz="2200" b="1" dirty="0"/>
              <a:t>reservoirs</a:t>
            </a:r>
            <a:r>
              <a:rPr lang="en-US" sz="2200" dirty="0"/>
              <a:t>, collecting snow in the cold months and releasing it as </a:t>
            </a:r>
            <a:r>
              <a:rPr lang="en-US" sz="2200" dirty="0" err="1"/>
              <a:t>meltwater</a:t>
            </a:r>
            <a:r>
              <a:rPr lang="en-US" sz="2200" dirty="0"/>
              <a:t> as it warms up. </a:t>
            </a:r>
            <a:r>
              <a:rPr lang="en-US" sz="2200" b="1" dirty="0"/>
              <a:t>This </a:t>
            </a:r>
            <a:r>
              <a:rPr lang="en-US" sz="2200" b="1" dirty="0" err="1"/>
              <a:t>meltwater</a:t>
            </a:r>
            <a:r>
              <a:rPr lang="en-US" sz="2200" b="1" dirty="0"/>
              <a:t> helps run hydroelectric plants, irrigate crops, water cattle and supply drinking water.</a:t>
            </a:r>
            <a:r>
              <a:rPr lang="en-US" sz="2200" dirty="0"/>
              <a:t> Glaciers slow the water cycle and provide important clues to understand historical climate patterns. </a:t>
            </a:r>
          </a:p>
        </p:txBody>
      </p:sp>
    </p:spTree>
    <p:extLst>
      <p:ext uri="{BB962C8B-B14F-4D97-AF65-F5344CB8AC3E}">
        <p14:creationId xmlns:p14="http://schemas.microsoft.com/office/powerpoint/2010/main" val="321312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489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Shute</dc:creator>
  <cp:lastModifiedBy>Joey Shute</cp:lastModifiedBy>
  <cp:revision>42</cp:revision>
  <dcterms:created xsi:type="dcterms:W3CDTF">2015-05-11T21:38:16Z</dcterms:created>
  <dcterms:modified xsi:type="dcterms:W3CDTF">2015-05-12T18:16:25Z</dcterms:modified>
</cp:coreProperties>
</file>