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E9392F-E944-4091-AA5C-A525AE2744AF}" type="datetimeFigureOut">
              <a:rPr lang="en-US" smtClean="0"/>
              <a:pPr/>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A64D9A-1D7B-445E-92D8-B176469C93D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E9392F-E944-4091-AA5C-A525AE2744AF}" type="datetimeFigureOut">
              <a:rPr lang="en-US" smtClean="0"/>
              <a:pPr/>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A64D9A-1D7B-445E-92D8-B176469C93D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E9392F-E944-4091-AA5C-A525AE2744AF}" type="datetimeFigureOut">
              <a:rPr lang="en-US" smtClean="0"/>
              <a:pPr/>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A64D9A-1D7B-445E-92D8-B176469C93D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E9392F-E944-4091-AA5C-A525AE2744AF}" type="datetimeFigureOut">
              <a:rPr lang="en-US" smtClean="0"/>
              <a:pPr/>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A64D9A-1D7B-445E-92D8-B176469C93D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E9392F-E944-4091-AA5C-A525AE2744AF}" type="datetimeFigureOut">
              <a:rPr lang="en-US" smtClean="0"/>
              <a:pPr/>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A64D9A-1D7B-445E-92D8-B176469C93D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E9392F-E944-4091-AA5C-A525AE2744AF}" type="datetimeFigureOut">
              <a:rPr lang="en-US" smtClean="0"/>
              <a:pPr/>
              <a:t>4/30/2015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A64D9A-1D7B-445E-92D8-B176469C93D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E9392F-E944-4091-AA5C-A525AE2744AF}" type="datetimeFigureOut">
              <a:rPr lang="en-US" smtClean="0"/>
              <a:pPr/>
              <a:t>4/30/2015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A64D9A-1D7B-445E-92D8-B176469C93D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E9392F-E944-4091-AA5C-A525AE2744AF}" type="datetimeFigureOut">
              <a:rPr lang="en-US" smtClean="0"/>
              <a:pPr/>
              <a:t>4/30/2015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A64D9A-1D7B-445E-92D8-B176469C93D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E9392F-E944-4091-AA5C-A525AE2744AF}" type="datetimeFigureOut">
              <a:rPr lang="en-US" smtClean="0"/>
              <a:pPr/>
              <a:t>4/30/2015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A64D9A-1D7B-445E-92D8-B176469C93D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E9392F-E944-4091-AA5C-A525AE2744AF}" type="datetimeFigureOut">
              <a:rPr lang="en-US" smtClean="0"/>
              <a:pPr/>
              <a:t>4/30/2015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A64D9A-1D7B-445E-92D8-B176469C93D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E9392F-E944-4091-AA5C-A525AE2744AF}" type="datetimeFigureOut">
              <a:rPr lang="en-US" smtClean="0"/>
              <a:pPr/>
              <a:t>4/30/2015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A64D9A-1D7B-445E-92D8-B176469C93D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E9392F-E944-4091-AA5C-A525AE2744AF}" type="datetimeFigureOut">
              <a:rPr lang="en-US" smtClean="0"/>
              <a:pPr/>
              <a:t>4/30/2015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A64D9A-1D7B-445E-92D8-B176469C93D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BVAWo5l6uwU" TargetMode="External"/><Relationship Id="rId2" Type="http://schemas.openxmlformats.org/officeDocument/2006/relationships/image" Target="../media/image6.jpe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hyperlink" Target="http://www.youtube.com/watch?v=vqgNrj6oEd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2923877"/>
          </a:xfrm>
          <a:prstGeom prst="rect">
            <a:avLst/>
          </a:prstGeom>
          <a:noFill/>
        </p:spPr>
        <p:txBody>
          <a:bodyPr wrap="square" rtlCol="0">
            <a:spAutoFit/>
          </a:bodyPr>
          <a:lstStyle/>
          <a:p>
            <a:r>
              <a:rPr lang="en-US" sz="2000" b="1" u="sng" dirty="0" smtClean="0"/>
              <a:t> </a:t>
            </a:r>
            <a:r>
              <a:rPr lang="en-US" sz="2000" b="1" u="sng" dirty="0"/>
              <a:t>Topic 7 - Electricity in the Home </a:t>
            </a:r>
            <a:endParaRPr lang="en-US" sz="2000" b="1" u="sng" dirty="0" smtClean="0"/>
          </a:p>
          <a:p>
            <a:endParaRPr lang="en-US" sz="2000" b="1" u="sng" dirty="0"/>
          </a:p>
          <a:p>
            <a:r>
              <a:rPr lang="en-US" dirty="0"/>
              <a:t>Transmission of Electricity </a:t>
            </a:r>
            <a:r>
              <a:rPr lang="en-US" b="1" dirty="0" smtClean="0"/>
              <a:t>Power </a:t>
            </a:r>
            <a:r>
              <a:rPr lang="en-US" b="1" dirty="0"/>
              <a:t>Grid Transformers </a:t>
            </a:r>
            <a:r>
              <a:rPr lang="en-US" dirty="0"/>
              <a:t>are used to change the amount of voltage with hardly any energy loss. Voltage change is necessary because the most efficient way to transmit current over long distances is at high voltage and then reduced when it reaches its destination, where it will be used. 	</a:t>
            </a:r>
          </a:p>
          <a:p>
            <a:endParaRPr lang="en-US" dirty="0" smtClean="0"/>
          </a:p>
          <a:p>
            <a:r>
              <a:rPr lang="en-US" b="1" dirty="0" smtClean="0"/>
              <a:t> </a:t>
            </a:r>
            <a:r>
              <a:rPr lang="en-US" b="1" i="1" dirty="0" smtClean="0"/>
              <a:t>Step-up </a:t>
            </a:r>
            <a:r>
              <a:rPr lang="en-US" b="1" i="1" dirty="0"/>
              <a:t>transformer </a:t>
            </a:r>
            <a:r>
              <a:rPr lang="en-US" i="1" dirty="0"/>
              <a:t>increases voltage at the generating </a:t>
            </a:r>
            <a:r>
              <a:rPr lang="en-US" i="1" dirty="0" smtClean="0"/>
              <a:t>plant</a:t>
            </a:r>
          </a:p>
          <a:p>
            <a:r>
              <a:rPr lang="en-US" b="1" i="1" dirty="0"/>
              <a:t>S</a:t>
            </a:r>
            <a:r>
              <a:rPr lang="en-US" b="1" i="1" dirty="0" smtClean="0"/>
              <a:t>tep-down </a:t>
            </a:r>
            <a:r>
              <a:rPr lang="en-US" b="1" i="1" dirty="0"/>
              <a:t>transformer </a:t>
            </a:r>
            <a:r>
              <a:rPr lang="en-US" i="1" dirty="0"/>
              <a:t>reduces voltage just before entering your home. 	</a:t>
            </a:r>
          </a:p>
          <a:p>
            <a:endParaRPr lang="en-US" dirty="0"/>
          </a:p>
        </p:txBody>
      </p:sp>
      <p:pic>
        <p:nvPicPr>
          <p:cNvPr id="11266" name="Picture 2" descr="http://3.bp.blogspot.com/_wp6jjoXesx4/SILsQpX8hvI/AAAAAAAAAAM/gJhx_dcjPRc/s320/untitled.bmp"/>
          <p:cNvPicPr>
            <a:picLocks noChangeAspect="1" noChangeArrowheads="1"/>
          </p:cNvPicPr>
          <p:nvPr/>
        </p:nvPicPr>
        <p:blipFill>
          <a:blip r:embed="rId2" cstate="print"/>
          <a:srcRect/>
          <a:stretch>
            <a:fillRect/>
          </a:stretch>
        </p:blipFill>
        <p:spPr bwMode="auto">
          <a:xfrm>
            <a:off x="838200" y="2667000"/>
            <a:ext cx="7010400" cy="3886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355312"/>
          </a:xfrm>
          <a:prstGeom prst="rect">
            <a:avLst/>
          </a:prstGeom>
          <a:noFill/>
        </p:spPr>
        <p:txBody>
          <a:bodyPr wrap="square" rtlCol="0">
            <a:spAutoFit/>
          </a:bodyPr>
          <a:lstStyle/>
          <a:p>
            <a:r>
              <a:rPr lang="en-US" dirty="0" smtClean="0"/>
              <a:t> </a:t>
            </a:r>
            <a:r>
              <a:rPr lang="en-US" b="1" dirty="0"/>
              <a:t>From the Grid into Your Home </a:t>
            </a:r>
          </a:p>
          <a:p>
            <a:r>
              <a:rPr lang="en-US" dirty="0"/>
              <a:t>Coming in contact with a power transmission line can prove to be deadly. </a:t>
            </a:r>
            <a:r>
              <a:rPr lang="en-US" dirty="0" smtClean="0"/>
              <a:t>Power </a:t>
            </a:r>
            <a:r>
              <a:rPr lang="en-US" dirty="0"/>
              <a:t>needs to enter your home safely. Electrical power enters a meter </a:t>
            </a:r>
            <a:r>
              <a:rPr lang="en-US" dirty="0" smtClean="0"/>
              <a:t>on </a:t>
            </a:r>
            <a:r>
              <a:rPr lang="en-US" dirty="0"/>
              <a:t>the side of your house where electrical usage is recorded </a:t>
            </a:r>
            <a:r>
              <a:rPr lang="en-US" dirty="0" smtClean="0"/>
              <a:t>on </a:t>
            </a:r>
            <a:r>
              <a:rPr lang="en-US" dirty="0"/>
              <a:t>little </a:t>
            </a:r>
            <a:r>
              <a:rPr lang="en-US" dirty="0" smtClean="0"/>
              <a:t>dials.</a:t>
            </a:r>
          </a:p>
          <a:p>
            <a:r>
              <a:rPr lang="en-US" dirty="0"/>
              <a:t>	</a:t>
            </a:r>
            <a:endParaRPr lang="en-US" dirty="0" smtClean="0"/>
          </a:p>
          <a:p>
            <a:endParaRPr lang="en-US" dirty="0"/>
          </a:p>
          <a:p>
            <a:endParaRPr lang="en-US" dirty="0" smtClean="0"/>
          </a:p>
          <a:p>
            <a:endParaRPr lang="en-US" dirty="0"/>
          </a:p>
          <a:p>
            <a:endParaRPr lang="en-US" dirty="0" smtClean="0"/>
          </a:p>
          <a:p>
            <a:r>
              <a:rPr lang="en-US" dirty="0" smtClean="0"/>
              <a:t>Power </a:t>
            </a:r>
            <a:r>
              <a:rPr lang="en-US" dirty="0"/>
              <a:t>is then routed into the service panel </a:t>
            </a:r>
            <a:r>
              <a:rPr lang="en-US" i="1" dirty="0" smtClean="0"/>
              <a:t>(</a:t>
            </a:r>
            <a:r>
              <a:rPr lang="en-US" i="1" dirty="0"/>
              <a:t>usually in the basement). </a:t>
            </a:r>
          </a:p>
          <a:p>
            <a:r>
              <a:rPr lang="en-US" dirty="0"/>
              <a:t>The </a:t>
            </a:r>
            <a:r>
              <a:rPr lang="en-US" b="1" dirty="0"/>
              <a:t>main circuit breaker </a:t>
            </a:r>
            <a:r>
              <a:rPr lang="en-US" dirty="0" smtClean="0"/>
              <a:t>shuts </a:t>
            </a:r>
            <a:r>
              <a:rPr lang="en-US" dirty="0"/>
              <a:t>off all the power in the house at once, in case of an overload. </a:t>
            </a:r>
          </a:p>
          <a:p>
            <a:r>
              <a:rPr lang="en-US" dirty="0"/>
              <a:t>The individual circuit breakers in the service panel </a:t>
            </a:r>
            <a:r>
              <a:rPr lang="en-US" dirty="0" smtClean="0"/>
              <a:t>control </a:t>
            </a:r>
            <a:r>
              <a:rPr lang="en-US" dirty="0"/>
              <a:t>the branch circuits, located throughout the entire house. </a:t>
            </a:r>
          </a:p>
          <a:p>
            <a:r>
              <a:rPr lang="en-US" dirty="0" smtClean="0"/>
              <a:t>Each </a:t>
            </a:r>
            <a:r>
              <a:rPr lang="en-US" dirty="0"/>
              <a:t>branch circuit is a series of 14 gauge electrical cables that contain: </a:t>
            </a:r>
          </a:p>
          <a:p>
            <a:endParaRPr lang="en-US" dirty="0" smtClean="0"/>
          </a:p>
          <a:p>
            <a:r>
              <a:rPr lang="en-US" b="1" dirty="0" smtClean="0"/>
              <a:t>2 </a:t>
            </a:r>
            <a:r>
              <a:rPr lang="en-US" b="1" i="1" dirty="0"/>
              <a:t>‘live’ insulated wires (white – neutral; and black – hot); </a:t>
            </a:r>
          </a:p>
          <a:p>
            <a:r>
              <a:rPr lang="en-US" b="1" dirty="0"/>
              <a:t>And, a </a:t>
            </a:r>
            <a:r>
              <a:rPr lang="en-US" b="1" i="1" dirty="0"/>
              <a:t>‘ground’ wire (bare copper wire, or insulated green). </a:t>
            </a:r>
            <a:r>
              <a:rPr lang="en-US" i="1" dirty="0"/>
              <a:t>	</a:t>
            </a:r>
          </a:p>
          <a:p>
            <a:r>
              <a:rPr lang="en-US" i="1" dirty="0"/>
              <a:t>	</a:t>
            </a:r>
          </a:p>
          <a:p>
            <a:endParaRPr lang="en-US" dirty="0"/>
          </a:p>
        </p:txBody>
      </p:sp>
      <p:pic>
        <p:nvPicPr>
          <p:cNvPr id="14338" name="Picture 2" descr="http://image.shutterstock.com/display_pic_with_logo/363292/363292,1252018185,2/stock-photo-electric-meter-box-36445060.jpg"/>
          <p:cNvPicPr>
            <a:picLocks noChangeAspect="1" noChangeArrowheads="1"/>
          </p:cNvPicPr>
          <p:nvPr/>
        </p:nvPicPr>
        <p:blipFill>
          <a:blip r:embed="rId2" cstate="print"/>
          <a:srcRect/>
          <a:stretch>
            <a:fillRect/>
          </a:stretch>
        </p:blipFill>
        <p:spPr bwMode="auto">
          <a:xfrm>
            <a:off x="3200400" y="990601"/>
            <a:ext cx="1828800" cy="1371599"/>
          </a:xfrm>
          <a:prstGeom prst="rect">
            <a:avLst/>
          </a:prstGeom>
          <a:noFill/>
        </p:spPr>
      </p:pic>
      <p:pic>
        <p:nvPicPr>
          <p:cNvPr id="14340" name="Picture 4" descr="http://0.tqn.com/d/electrical/1/0/s/-/-/-/romexpic.jpg"/>
          <p:cNvPicPr>
            <a:picLocks noChangeAspect="1" noChangeArrowheads="1"/>
          </p:cNvPicPr>
          <p:nvPr/>
        </p:nvPicPr>
        <p:blipFill>
          <a:blip r:embed="rId3" cstate="print"/>
          <a:srcRect/>
          <a:stretch>
            <a:fillRect/>
          </a:stretch>
        </p:blipFill>
        <p:spPr bwMode="auto">
          <a:xfrm>
            <a:off x="5715000" y="4191000"/>
            <a:ext cx="3429000" cy="24384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1477328"/>
          </a:xfrm>
          <a:prstGeom prst="rect">
            <a:avLst/>
          </a:prstGeom>
          <a:noFill/>
        </p:spPr>
        <p:txBody>
          <a:bodyPr wrap="square" rtlCol="0">
            <a:spAutoFit/>
          </a:bodyPr>
          <a:lstStyle/>
          <a:p>
            <a:r>
              <a:rPr lang="en-US" dirty="0" smtClean="0"/>
              <a:t> </a:t>
            </a:r>
            <a:r>
              <a:rPr lang="en-US" b="1" dirty="0"/>
              <a:t>Home Wiring </a:t>
            </a:r>
          </a:p>
          <a:p>
            <a:r>
              <a:rPr lang="en-US" dirty="0"/>
              <a:t>To install or change electrical wiring in your home a </a:t>
            </a:r>
            <a:r>
              <a:rPr lang="en-US" i="1" dirty="0"/>
              <a:t>permit is necessary and all work done must meet a set of standards called the </a:t>
            </a:r>
            <a:r>
              <a:rPr lang="en-US" b="1" i="1" dirty="0"/>
              <a:t>electrical code. </a:t>
            </a:r>
            <a:r>
              <a:rPr lang="en-US" i="1" dirty="0"/>
              <a:t>	</a:t>
            </a:r>
          </a:p>
          <a:p>
            <a:r>
              <a:rPr lang="en-US" i="1" dirty="0"/>
              <a:t>	</a:t>
            </a:r>
          </a:p>
          <a:p>
            <a:endParaRPr lang="en-US" dirty="0"/>
          </a:p>
        </p:txBody>
      </p:sp>
      <p:pic>
        <p:nvPicPr>
          <p:cNvPr id="16386" name="Picture 2" descr="http://www.millerselectrical.co.za/images/household_wiring_parallel.jpg"/>
          <p:cNvPicPr>
            <a:picLocks noChangeAspect="1" noChangeArrowheads="1"/>
          </p:cNvPicPr>
          <p:nvPr/>
        </p:nvPicPr>
        <p:blipFill>
          <a:blip r:embed="rId2" cstate="print"/>
          <a:srcRect/>
          <a:stretch>
            <a:fillRect/>
          </a:stretch>
        </p:blipFill>
        <p:spPr bwMode="auto">
          <a:xfrm>
            <a:off x="685801" y="914400"/>
            <a:ext cx="3886200" cy="2743200"/>
          </a:xfrm>
          <a:prstGeom prst="rect">
            <a:avLst/>
          </a:prstGeom>
          <a:noFill/>
        </p:spPr>
      </p:pic>
      <p:sp>
        <p:nvSpPr>
          <p:cNvPr id="6" name="TextBox 5"/>
          <p:cNvSpPr txBox="1"/>
          <p:nvPr/>
        </p:nvSpPr>
        <p:spPr>
          <a:xfrm>
            <a:off x="0" y="4419600"/>
            <a:ext cx="9144000" cy="2031325"/>
          </a:xfrm>
          <a:prstGeom prst="rect">
            <a:avLst/>
          </a:prstGeom>
          <a:noFill/>
        </p:spPr>
        <p:txBody>
          <a:bodyPr wrap="square" rtlCol="0">
            <a:spAutoFit/>
          </a:bodyPr>
          <a:lstStyle/>
          <a:p>
            <a:r>
              <a:rPr lang="en-US" b="1" i="1" dirty="0"/>
              <a:t>Digital Devices </a:t>
            </a:r>
          </a:p>
          <a:p>
            <a:r>
              <a:rPr lang="en-US" dirty="0"/>
              <a:t>The four basic elements of a circuit are present in a microcircuit, as well as a normal electrical </a:t>
            </a:r>
            <a:r>
              <a:rPr lang="en-US" dirty="0" smtClean="0"/>
              <a:t>circuit. </a:t>
            </a:r>
            <a:r>
              <a:rPr lang="en-US" b="1" dirty="0" smtClean="0"/>
              <a:t>Conductors</a:t>
            </a:r>
            <a:r>
              <a:rPr lang="en-US" dirty="0" smtClean="0"/>
              <a:t> </a:t>
            </a:r>
            <a:r>
              <a:rPr lang="en-US" dirty="0"/>
              <a:t>are thin traces of copper, instead of wires. </a:t>
            </a:r>
            <a:r>
              <a:rPr lang="en-US" b="1" dirty="0"/>
              <a:t>Resistors</a:t>
            </a:r>
            <a:r>
              <a:rPr lang="en-US" dirty="0"/>
              <a:t> and </a:t>
            </a:r>
            <a:r>
              <a:rPr lang="en-US" b="1" dirty="0"/>
              <a:t>lamps</a:t>
            </a:r>
            <a:r>
              <a:rPr lang="en-US" dirty="0"/>
              <a:t> are similar, but the </a:t>
            </a:r>
            <a:r>
              <a:rPr lang="en-US" b="1" dirty="0"/>
              <a:t>switches are very different</a:t>
            </a:r>
            <a:r>
              <a:rPr lang="en-US" b="1" dirty="0" smtClean="0"/>
              <a:t>.</a:t>
            </a:r>
          </a:p>
          <a:p>
            <a:r>
              <a:rPr lang="en-US" b="1" dirty="0" smtClean="0"/>
              <a:t>To </a:t>
            </a:r>
            <a:r>
              <a:rPr lang="en-US" b="1" dirty="0"/>
              <a:t>process the digital information switches in microcircuits use ‘binary code’ – 0 and 1 - for on and off. </a:t>
            </a:r>
          </a:p>
          <a:p>
            <a:endParaRPr lang="en-US" dirty="0"/>
          </a:p>
        </p:txBody>
      </p:sp>
      <p:pic>
        <p:nvPicPr>
          <p:cNvPr id="16388" name="Picture 4" descr="http://static.ddmcdn.com/gif/code-breakers-1.jpg"/>
          <p:cNvPicPr>
            <a:picLocks noChangeAspect="1" noChangeArrowheads="1"/>
          </p:cNvPicPr>
          <p:nvPr/>
        </p:nvPicPr>
        <p:blipFill>
          <a:blip r:embed="rId3" cstate="print"/>
          <a:srcRect/>
          <a:stretch>
            <a:fillRect/>
          </a:stretch>
        </p:blipFill>
        <p:spPr bwMode="auto">
          <a:xfrm>
            <a:off x="4953000" y="1752600"/>
            <a:ext cx="3810000" cy="28575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
            <a:ext cx="9144000" cy="1200329"/>
          </a:xfrm>
          <a:prstGeom prst="rect">
            <a:avLst/>
          </a:prstGeom>
          <a:noFill/>
        </p:spPr>
        <p:txBody>
          <a:bodyPr wrap="square" rtlCol="0">
            <a:spAutoFit/>
          </a:bodyPr>
          <a:lstStyle/>
          <a:p>
            <a:r>
              <a:rPr lang="en-US" dirty="0" smtClean="0"/>
              <a:t> </a:t>
            </a:r>
            <a:r>
              <a:rPr lang="en-US" dirty="0"/>
              <a:t>These </a:t>
            </a:r>
            <a:r>
              <a:rPr lang="en-US" b="1" i="1" dirty="0"/>
              <a:t>electronic digital switches are transistors – </a:t>
            </a:r>
            <a:r>
              <a:rPr lang="en-US" dirty="0" smtClean="0"/>
              <a:t>solid </a:t>
            </a:r>
            <a:r>
              <a:rPr lang="en-US" dirty="0"/>
              <a:t>state components that are controlled by electronic signals. </a:t>
            </a:r>
            <a:r>
              <a:rPr lang="en-US" dirty="0" smtClean="0"/>
              <a:t>The </a:t>
            </a:r>
            <a:r>
              <a:rPr lang="en-US" dirty="0"/>
              <a:t>transistors can then control other signals. 	</a:t>
            </a:r>
          </a:p>
          <a:p>
            <a:r>
              <a:rPr lang="en-US" i="1" dirty="0"/>
              <a:t>	</a:t>
            </a:r>
          </a:p>
          <a:p>
            <a:endParaRPr lang="en-US" dirty="0"/>
          </a:p>
        </p:txBody>
      </p:sp>
      <p:pic>
        <p:nvPicPr>
          <p:cNvPr id="17410" name="Picture 2" descr="http://sayal.com/images_c/DEZ-ASSORTED.JPG"/>
          <p:cNvPicPr>
            <a:picLocks noChangeAspect="1" noChangeArrowheads="1"/>
          </p:cNvPicPr>
          <p:nvPr/>
        </p:nvPicPr>
        <p:blipFill>
          <a:blip r:embed="rId2" cstate="print"/>
          <a:srcRect/>
          <a:stretch>
            <a:fillRect/>
          </a:stretch>
        </p:blipFill>
        <p:spPr bwMode="auto">
          <a:xfrm>
            <a:off x="2971800" y="838200"/>
            <a:ext cx="2819400" cy="2590800"/>
          </a:xfrm>
          <a:prstGeom prst="rect">
            <a:avLst/>
          </a:prstGeom>
          <a:noFill/>
        </p:spPr>
      </p:pic>
      <p:sp>
        <p:nvSpPr>
          <p:cNvPr id="7" name="TextBox 6"/>
          <p:cNvSpPr txBox="1"/>
          <p:nvPr/>
        </p:nvSpPr>
        <p:spPr>
          <a:xfrm>
            <a:off x="0" y="3657600"/>
            <a:ext cx="9144000" cy="2585323"/>
          </a:xfrm>
          <a:prstGeom prst="rect">
            <a:avLst/>
          </a:prstGeom>
          <a:noFill/>
        </p:spPr>
        <p:txBody>
          <a:bodyPr wrap="square" rtlCol="0">
            <a:spAutoFit/>
          </a:bodyPr>
          <a:lstStyle/>
          <a:p>
            <a:r>
              <a:rPr lang="en-US" b="1" dirty="0" smtClean="0"/>
              <a:t>Electrical Safety</a:t>
            </a:r>
          </a:p>
          <a:p>
            <a:r>
              <a:rPr lang="en-US" dirty="0" smtClean="0"/>
              <a:t>Summarize the points on Page 330 (Home Safety), and Page 331 (Outdoor Safety)</a:t>
            </a:r>
          </a:p>
          <a:p>
            <a:endParaRPr lang="en-US" dirty="0" smtClean="0"/>
          </a:p>
          <a:p>
            <a:r>
              <a:rPr lang="en-US" dirty="0" smtClean="0">
                <a:hlinkClick r:id="rId3"/>
              </a:rPr>
              <a:t>http://www.youtube.com/watch?v=BVAWo5l6uwU</a:t>
            </a:r>
            <a:endParaRPr lang="en-US" dirty="0" smtClean="0"/>
          </a:p>
          <a:p>
            <a:endParaRPr lang="en-US" dirty="0" smtClean="0"/>
          </a:p>
          <a:p>
            <a:r>
              <a:rPr lang="en-US" smtClean="0">
                <a:hlinkClick r:id="rId4"/>
              </a:rPr>
              <a:t>http://www.youtube.com/watch?v=vqgNrj6oEdc</a:t>
            </a:r>
            <a:endParaRPr lang="en-US" smtClean="0"/>
          </a:p>
          <a:p>
            <a:endParaRPr lang="en-US" dirty="0" smtClean="0"/>
          </a:p>
          <a:p>
            <a:endParaRPr lang="en-US" dirty="0" smtClean="0"/>
          </a:p>
          <a:p>
            <a:endParaRPr lang="en-US" dirty="0"/>
          </a:p>
        </p:txBody>
      </p:sp>
      <p:pic>
        <p:nvPicPr>
          <p:cNvPr id="17411" name="Picture 3"/>
          <p:cNvPicPr>
            <a:picLocks noChangeAspect="1" noChangeArrowheads="1"/>
          </p:cNvPicPr>
          <p:nvPr/>
        </p:nvPicPr>
        <p:blipFill>
          <a:blip r:embed="rId5" cstate="print"/>
          <a:srcRect/>
          <a:stretch>
            <a:fillRect/>
          </a:stretch>
        </p:blipFill>
        <p:spPr bwMode="auto">
          <a:xfrm>
            <a:off x="7772400" y="559222"/>
            <a:ext cx="1181100" cy="61722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263</Words>
  <Application>Microsoft Office PowerPoint</Application>
  <PresentationFormat>On-screen Show (4:3)</PresentationFormat>
  <Paragraphs>36</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PowerPoint Presentation</vt:lpstr>
      <vt:lpstr>PowerPoint Presentation</vt:lpstr>
      <vt:lpstr>PowerPoint Presentation</vt:lpstr>
      <vt:lpstr>PowerPoint Presentation</vt:lpstr>
    </vt:vector>
  </TitlesOfParts>
  <Company>SSD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jshute</dc:creator>
  <cp:lastModifiedBy>Joey Shute</cp:lastModifiedBy>
  <cp:revision>10</cp:revision>
  <dcterms:created xsi:type="dcterms:W3CDTF">2013-04-23T15:38:59Z</dcterms:created>
  <dcterms:modified xsi:type="dcterms:W3CDTF">2015-04-30T15:31:16Z</dcterms:modified>
</cp:coreProperties>
</file>